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9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42AC28-3B4E-436E-A835-B8D87F5C2929}"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265892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42AC28-3B4E-436E-A835-B8D87F5C2929}"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1807739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42AC28-3B4E-436E-A835-B8D87F5C2929}"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2419187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42AC28-3B4E-436E-A835-B8D87F5C2929}"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4024989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2AC28-3B4E-436E-A835-B8D87F5C2929}"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2910809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42AC28-3B4E-436E-A835-B8D87F5C2929}"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1214163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42AC28-3B4E-436E-A835-B8D87F5C2929}" type="datetimeFigureOut">
              <a:rPr lang="en-US" smtClean="0"/>
              <a:t>3/22/2023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2209045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42AC28-3B4E-436E-A835-B8D87F5C2929}" type="datetimeFigureOut">
              <a:rPr lang="en-US" smtClean="0"/>
              <a:t>3/22/2023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37576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2AC28-3B4E-436E-A835-B8D87F5C2929}" type="datetimeFigureOut">
              <a:rPr lang="en-US" smtClean="0"/>
              <a:t>3/22/2023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39932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42AC28-3B4E-436E-A835-B8D87F5C2929}"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393229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42AC28-3B4E-436E-A835-B8D87F5C2929}"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B21C8-9300-4A67-B03D-74F2162F3FA1}" type="slidenum">
              <a:rPr lang="en-US" smtClean="0"/>
              <a:t>‹#›</a:t>
            </a:fld>
            <a:endParaRPr lang="en-US"/>
          </a:p>
        </p:txBody>
      </p:sp>
    </p:spTree>
    <p:extLst>
      <p:ext uri="{BB962C8B-B14F-4D97-AF65-F5344CB8AC3E}">
        <p14:creationId xmlns:p14="http://schemas.microsoft.com/office/powerpoint/2010/main" val="220952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2AC28-3B4E-436E-A835-B8D87F5C2929}" type="datetimeFigureOut">
              <a:rPr lang="en-US" smtClean="0"/>
              <a:t>3/22/2023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B21C8-9300-4A67-B03D-74F2162F3FA1}" type="slidenum">
              <a:rPr lang="en-US" smtClean="0"/>
              <a:t>‹#›</a:t>
            </a:fld>
            <a:endParaRPr lang="en-US"/>
          </a:p>
        </p:txBody>
      </p:sp>
    </p:spTree>
    <p:extLst>
      <p:ext uri="{BB962C8B-B14F-4D97-AF65-F5344CB8AC3E}">
        <p14:creationId xmlns:p14="http://schemas.microsoft.com/office/powerpoint/2010/main" val="260503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5771" y="366486"/>
            <a:ext cx="11582400" cy="523220"/>
          </a:xfrm>
          <a:prstGeom prst="rect">
            <a:avLst/>
          </a:prstGeom>
          <a:noFill/>
        </p:spPr>
        <p:txBody>
          <a:bodyPr wrap="square" rtlCol="0">
            <a:spAutoFit/>
          </a:bodyPr>
          <a:lstStyle/>
          <a:p>
            <a:pPr algn="ctr"/>
            <a:r>
              <a:rPr lang="en-US" sz="2800" dirty="0">
                <a:latin typeface="Book Antiqua" panose="02040602050305030304" pitchFamily="18" charset="0"/>
              </a:rPr>
              <a:t>RUNGTA COLLEGE OF DENTAL SCIENCES &amp; RESEARCH </a:t>
            </a:r>
          </a:p>
        </p:txBody>
      </p:sp>
      <p:sp>
        <p:nvSpPr>
          <p:cNvPr id="4" name="TextBox 3"/>
          <p:cNvSpPr txBox="1"/>
          <p:nvPr/>
        </p:nvSpPr>
        <p:spPr>
          <a:xfrm>
            <a:off x="504495" y="3342787"/>
            <a:ext cx="11114689" cy="1384995"/>
          </a:xfrm>
          <a:prstGeom prst="rect">
            <a:avLst/>
          </a:prstGeom>
          <a:noFill/>
        </p:spPr>
        <p:txBody>
          <a:bodyPr wrap="square" rtlCol="0">
            <a:spAutoFit/>
          </a:bodyPr>
          <a:lstStyle/>
          <a:p>
            <a:r>
              <a:rPr lang="en-US" sz="2800" dirty="0">
                <a:latin typeface="Book Antiqua" panose="02040602050305030304" pitchFamily="18" charset="0"/>
              </a:rPr>
              <a:t>TITLE OF THE </a:t>
            </a:r>
            <a:r>
              <a:rPr lang="en-US" sz="2800" dirty="0" smtClean="0">
                <a:latin typeface="Book Antiqua" panose="02040602050305030304" pitchFamily="18" charset="0"/>
              </a:rPr>
              <a:t>TOPIC ; </a:t>
            </a:r>
          </a:p>
          <a:p>
            <a:pPr algn="ctr"/>
            <a:r>
              <a:rPr lang="en-US" sz="2800" b="1" dirty="0" smtClean="0">
                <a:solidFill>
                  <a:srgbClr val="FF0000"/>
                </a:solidFill>
                <a:latin typeface="Book Antiqua" pitchFamily="18" charset="0"/>
              </a:rPr>
              <a:t>ORIENTATION </a:t>
            </a:r>
            <a:r>
              <a:rPr lang="en-US" sz="2800" b="1" dirty="0">
                <a:solidFill>
                  <a:srgbClr val="FF0000"/>
                </a:solidFill>
                <a:latin typeface="Book Antiqua" pitchFamily="18" charset="0"/>
              </a:rPr>
              <a:t>AND SECURING </a:t>
            </a:r>
            <a:endParaRPr lang="en-US" sz="2800" b="1" dirty="0" smtClean="0">
              <a:solidFill>
                <a:srgbClr val="FF0000"/>
              </a:solidFill>
              <a:latin typeface="Book Antiqua" pitchFamily="18" charset="0"/>
            </a:endParaRPr>
          </a:p>
          <a:p>
            <a:pPr algn="ctr"/>
            <a:r>
              <a:rPr lang="en-US" sz="2800" b="1" dirty="0" smtClean="0">
                <a:solidFill>
                  <a:srgbClr val="FF0000"/>
                </a:solidFill>
                <a:latin typeface="Book Antiqua" pitchFamily="18" charset="0"/>
              </a:rPr>
              <a:t>THE </a:t>
            </a:r>
            <a:r>
              <a:rPr lang="en-US" sz="2800" b="1" dirty="0">
                <a:solidFill>
                  <a:srgbClr val="FF0000"/>
                </a:solidFill>
                <a:latin typeface="Book Antiqua" pitchFamily="18" charset="0"/>
              </a:rPr>
              <a:t>JAW RELATION RECORD TO THE </a:t>
            </a:r>
            <a:r>
              <a:rPr lang="en-US" sz="2800" b="1" dirty="0" smtClean="0">
                <a:solidFill>
                  <a:srgbClr val="FF0000"/>
                </a:solidFill>
                <a:latin typeface="Book Antiqua" pitchFamily="18" charset="0"/>
              </a:rPr>
              <a:t>ARTICULATOR</a:t>
            </a:r>
            <a:endParaRPr lang="en-US" sz="2800" b="1" dirty="0">
              <a:solidFill>
                <a:srgbClr val="FF0000"/>
              </a:solidFill>
              <a:latin typeface="Book Antiqua" pitchFamily="18" charset="0"/>
            </a:endParaRP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4963886" y="1016000"/>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t>1</a:t>
            </a:fld>
            <a:endParaRPr lang="en-US" dirty="0"/>
          </a:p>
        </p:txBody>
      </p:sp>
      <p:sp>
        <p:nvSpPr>
          <p:cNvPr id="8" name="TextBox 5"/>
          <p:cNvSpPr txBox="1">
            <a:spLocks noChangeArrowheads="1"/>
          </p:cNvSpPr>
          <p:nvPr/>
        </p:nvSpPr>
        <p:spPr bwMode="auto">
          <a:xfrm>
            <a:off x="304801" y="5143501"/>
            <a:ext cx="116694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tx1"/>
              </a:buClr>
              <a:buChar char="»"/>
              <a:defRPr sz="2400">
                <a:solidFill>
                  <a:schemeClr val="tx1"/>
                </a:solidFill>
                <a:latin typeface="Times New Roman" panose="02020603050405020304" pitchFamily="18" charset="0"/>
              </a:defRPr>
            </a:lvl3pPr>
            <a:lvl4pPr marL="1600200" indent="-228600">
              <a:spcBef>
                <a:spcPct val="20000"/>
              </a:spcBef>
              <a:buClr>
                <a:schemeClr val="tx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tx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en-US" sz="2800" dirty="0">
                <a:latin typeface="Book Antiqua" panose="02040602050305030304" pitchFamily="18" charset="0"/>
              </a:rPr>
              <a:t>DEPARTMENT OF  </a:t>
            </a:r>
            <a:r>
              <a:rPr lang="en-US" altLang="en-US" sz="2800" dirty="0" smtClean="0">
                <a:latin typeface="Book Antiqua" panose="02040602050305030304" pitchFamily="18" charset="0"/>
              </a:rPr>
              <a:t>PROSTHODONTICS </a:t>
            </a:r>
            <a:r>
              <a:rPr lang="en-US" altLang="en-US" sz="2800" dirty="0">
                <a:latin typeface="Book Antiqua" panose="02040602050305030304" pitchFamily="18" charset="0"/>
              </a:rPr>
              <a:t>AND CROWN &amp; BRIDGE </a:t>
            </a:r>
          </a:p>
        </p:txBody>
      </p:sp>
    </p:spTree>
    <p:extLst>
      <p:ext uri="{BB962C8B-B14F-4D97-AF65-F5344CB8AC3E}">
        <p14:creationId xmlns:p14="http://schemas.microsoft.com/office/powerpoint/2010/main" val="1810097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725213" y="835572"/>
            <a:ext cx="10531365" cy="4903076"/>
          </a:xfrm>
        </p:spPr>
        <p:txBody>
          <a:bodyPr/>
          <a:lstStyle/>
          <a:p>
            <a:pPr eaLnBrk="1" hangingPunct="1">
              <a:lnSpc>
                <a:spcPct val="90000"/>
              </a:lnSpc>
              <a:buFont typeface="Wingdings" panose="05000000000000000000" pitchFamily="2" charset="2"/>
              <a:buNone/>
              <a:defRPr/>
            </a:pPr>
            <a:r>
              <a:rPr lang="en-US" b="1" dirty="0">
                <a:latin typeface="Book Antiqua" pitchFamily="18" charset="0"/>
              </a:rPr>
              <a:t> PROCEDURE:</a:t>
            </a:r>
            <a:r>
              <a:rPr lang="en-US" dirty="0" smtClean="0">
                <a:latin typeface="Book Antiqua" pitchFamily="18" charset="0"/>
              </a:rPr>
              <a:t>  </a:t>
            </a:r>
          </a:p>
          <a:p>
            <a:pPr eaLnBrk="1" hangingPunct="1">
              <a:lnSpc>
                <a:spcPct val="90000"/>
              </a:lnSpc>
              <a:defRPr/>
            </a:pPr>
            <a:r>
              <a:rPr lang="en-US" dirty="0">
                <a:latin typeface="Book Antiqua" pitchFamily="18" charset="0"/>
              </a:rPr>
              <a:t>Orient the jaw relation record along with the cast on the articulator. </a:t>
            </a:r>
          </a:p>
          <a:p>
            <a:pPr eaLnBrk="1" hangingPunct="1">
              <a:lnSpc>
                <a:spcPct val="90000"/>
              </a:lnSpc>
              <a:defRPr/>
            </a:pPr>
            <a:r>
              <a:rPr lang="en-US" dirty="0">
                <a:latin typeface="Book Antiqua" pitchFamily="18" charset="0"/>
              </a:rPr>
              <a:t>Check the following</a:t>
            </a:r>
          </a:p>
          <a:p>
            <a:pPr lvl="1" eaLnBrk="1" hangingPunct="1">
              <a:lnSpc>
                <a:spcPct val="90000"/>
              </a:lnSpc>
              <a:defRPr/>
            </a:pPr>
            <a:r>
              <a:rPr lang="en-US" dirty="0" smtClean="0">
                <a:latin typeface="Book Antiqua" pitchFamily="18" charset="0"/>
              </a:rPr>
              <a:t>The maxillary cast is centered in relation to the upper member of the articulator</a:t>
            </a:r>
          </a:p>
          <a:p>
            <a:pPr lvl="1" eaLnBrk="1" hangingPunct="1">
              <a:lnSpc>
                <a:spcPct val="90000"/>
              </a:lnSpc>
              <a:defRPr/>
            </a:pPr>
            <a:r>
              <a:rPr lang="en-US" dirty="0" smtClean="0">
                <a:latin typeface="Book Antiqua" pitchFamily="18" charset="0"/>
              </a:rPr>
              <a:t>The midline mark on the occlusal rims is in line with the incisal guide pin.</a:t>
            </a:r>
          </a:p>
          <a:p>
            <a:pPr lvl="1" eaLnBrk="1" hangingPunct="1">
              <a:lnSpc>
                <a:spcPct val="90000"/>
              </a:lnSpc>
              <a:defRPr/>
            </a:pPr>
            <a:r>
              <a:rPr lang="en-US" dirty="0" smtClean="0">
                <a:latin typeface="Book Antiqua" pitchFamily="18" charset="0"/>
              </a:rPr>
              <a:t>The occlusal plane of the jaw relation record is in line with the plane of the orientation of the articulator. </a:t>
            </a:r>
          </a:p>
          <a:p>
            <a:pPr lvl="1" eaLnBrk="1" hangingPunct="1">
              <a:lnSpc>
                <a:spcPct val="90000"/>
              </a:lnSpc>
              <a:buFont typeface="Wingdings" panose="05000000000000000000" pitchFamily="2" charset="2"/>
              <a:buNone/>
              <a:defRPr/>
            </a:pPr>
            <a:r>
              <a:rPr lang="en-US" dirty="0" smtClean="0">
                <a:latin typeface="Book Antiqua" pitchFamily="18" charset="0"/>
              </a:rPr>
              <a:t> (Check with the twine)</a:t>
            </a:r>
          </a:p>
        </p:txBody>
      </p:sp>
    </p:spTree>
    <p:extLst>
      <p:ext uri="{BB962C8B-B14F-4D97-AF65-F5344CB8AC3E}">
        <p14:creationId xmlns:p14="http://schemas.microsoft.com/office/powerpoint/2010/main" val="1775730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725213" y="961697"/>
            <a:ext cx="10720553" cy="5139558"/>
          </a:xfrm>
        </p:spPr>
        <p:txBody>
          <a:bodyPr/>
          <a:lstStyle/>
          <a:p>
            <a:pPr eaLnBrk="1" hangingPunct="1">
              <a:buFont typeface="Wingdings" panose="05000000000000000000" pitchFamily="2" charset="2"/>
              <a:buNone/>
              <a:defRPr/>
            </a:pPr>
            <a:r>
              <a:rPr lang="en-US" b="1" dirty="0">
                <a:latin typeface="Book Antiqua" pitchFamily="18" charset="0"/>
              </a:rPr>
              <a:t> PROCEDURE:</a:t>
            </a:r>
            <a:r>
              <a:rPr lang="en-US" dirty="0" smtClean="0">
                <a:latin typeface="Book Antiqua" pitchFamily="18" charset="0"/>
              </a:rPr>
              <a:t>  </a:t>
            </a:r>
          </a:p>
          <a:p>
            <a:pPr eaLnBrk="1" hangingPunct="1">
              <a:defRPr/>
            </a:pPr>
            <a:r>
              <a:rPr lang="en-US" dirty="0">
                <a:latin typeface="Book Antiqua" pitchFamily="18" charset="0"/>
              </a:rPr>
              <a:t> Secure the maxillary cast to the articulator denture plaster as per manufacturer’s directions.</a:t>
            </a:r>
          </a:p>
          <a:p>
            <a:pPr eaLnBrk="1" hangingPunct="1">
              <a:defRPr/>
            </a:pPr>
            <a:r>
              <a:rPr lang="en-US" dirty="0">
                <a:latin typeface="Book Antiqua" pitchFamily="18" charset="0"/>
              </a:rPr>
              <a:t> Place the mix of the base on the maxillary cast taking air that the plaster flows completely into the ‘V’ shaped notches prepared.</a:t>
            </a:r>
          </a:p>
          <a:p>
            <a:pPr eaLnBrk="1" hangingPunct="1">
              <a:defRPr/>
            </a:pPr>
            <a:r>
              <a:rPr lang="en-US" dirty="0">
                <a:latin typeface="Book Antiqua" pitchFamily="18" charset="0"/>
              </a:rPr>
              <a:t>Place some additional plaster and close the upper member.</a:t>
            </a:r>
          </a:p>
          <a:p>
            <a:pPr eaLnBrk="1" hangingPunct="1">
              <a:defRPr/>
            </a:pPr>
            <a:r>
              <a:rPr lang="en-US" dirty="0">
                <a:latin typeface="Book Antiqua" pitchFamily="18" charset="0"/>
              </a:rPr>
              <a:t> See that the </a:t>
            </a:r>
            <a:r>
              <a:rPr lang="en-US" dirty="0" err="1">
                <a:latin typeface="Book Antiqua" pitchFamily="18" charset="0"/>
              </a:rPr>
              <a:t>incisal</a:t>
            </a:r>
            <a:r>
              <a:rPr lang="en-US" dirty="0">
                <a:latin typeface="Book Antiqua" pitchFamily="18" charset="0"/>
              </a:rPr>
              <a:t> guide pin is in contact with the </a:t>
            </a:r>
            <a:r>
              <a:rPr lang="en-US" dirty="0" err="1">
                <a:latin typeface="Book Antiqua" pitchFamily="18" charset="0"/>
              </a:rPr>
              <a:t>incisal</a:t>
            </a:r>
            <a:r>
              <a:rPr lang="en-US" dirty="0">
                <a:latin typeface="Book Antiqua" pitchFamily="18" charset="0"/>
              </a:rPr>
              <a:t> guide table. </a:t>
            </a:r>
          </a:p>
          <a:p>
            <a:pPr eaLnBrk="1" hangingPunct="1">
              <a:defRPr/>
            </a:pPr>
            <a:r>
              <a:rPr lang="en-US" dirty="0">
                <a:latin typeface="Book Antiqua" pitchFamily="18" charset="0"/>
              </a:rPr>
              <a:t>Remove the a thin plaster should cover the sides of the cast, allow the plaster to set. </a:t>
            </a:r>
          </a:p>
          <a:p>
            <a:pPr eaLnBrk="1" hangingPunct="1">
              <a:buFont typeface="Wingdings" panose="05000000000000000000" pitchFamily="2" charset="2"/>
              <a:buNone/>
              <a:defRPr/>
            </a:pPr>
            <a:endParaRPr lang="en-US" dirty="0" smtClean="0">
              <a:latin typeface="Book Antiqua" pitchFamily="18" charset="0"/>
            </a:endParaRPr>
          </a:p>
        </p:txBody>
      </p:sp>
    </p:spTree>
    <p:extLst>
      <p:ext uri="{BB962C8B-B14F-4D97-AF65-F5344CB8AC3E}">
        <p14:creationId xmlns:p14="http://schemas.microsoft.com/office/powerpoint/2010/main" val="1572274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xfrm>
            <a:off x="693683" y="756755"/>
            <a:ext cx="11020096" cy="5171080"/>
          </a:xfrm>
        </p:spPr>
        <p:txBody>
          <a:bodyPr/>
          <a:lstStyle/>
          <a:p>
            <a:pPr eaLnBrk="1" hangingPunct="1">
              <a:buFont typeface="Wingdings" panose="05000000000000000000" pitchFamily="2" charset="2"/>
              <a:buNone/>
              <a:defRPr/>
            </a:pPr>
            <a:r>
              <a:rPr lang="en-US" b="1" dirty="0">
                <a:latin typeface="Book Antiqua" pitchFamily="18" charset="0"/>
              </a:rPr>
              <a:t> PROCEDURE:</a:t>
            </a:r>
            <a:r>
              <a:rPr lang="en-US" dirty="0">
                <a:latin typeface="Book Antiqua" pitchFamily="18" charset="0"/>
              </a:rPr>
              <a:t>  </a:t>
            </a:r>
          </a:p>
          <a:p>
            <a:pPr eaLnBrk="1" hangingPunct="1">
              <a:defRPr/>
            </a:pPr>
            <a:r>
              <a:rPr lang="en-US" dirty="0">
                <a:latin typeface="Book Antiqua" pitchFamily="18" charset="0"/>
              </a:rPr>
              <a:t>  Invert the articulator. Remove the carding wax.</a:t>
            </a:r>
          </a:p>
          <a:p>
            <a:pPr eaLnBrk="1" hangingPunct="1">
              <a:defRPr/>
            </a:pPr>
            <a:r>
              <a:rPr lang="en-US" dirty="0">
                <a:latin typeface="Book Antiqua" pitchFamily="18" charset="0"/>
              </a:rPr>
              <a:t> Secure the mandibular cast to the lower member of the articulator following the same procedure as mentioned above, See that the incisal guide pin is in contact with the incisal guide table.</a:t>
            </a:r>
          </a:p>
          <a:p>
            <a:pPr eaLnBrk="1" hangingPunct="1">
              <a:defRPr/>
            </a:pPr>
            <a:r>
              <a:rPr lang="en-US" dirty="0">
                <a:latin typeface="Book Antiqua" pitchFamily="18" charset="0"/>
              </a:rPr>
              <a:t> A thin layer of plaster should cover the sides of the mandibular cast. Allow the plaster to set.</a:t>
            </a:r>
          </a:p>
          <a:p>
            <a:pPr eaLnBrk="1" hangingPunct="1">
              <a:defRPr/>
            </a:pPr>
            <a:r>
              <a:rPr lang="en-US" dirty="0">
                <a:latin typeface="Book Antiqua" pitchFamily="18" charset="0"/>
              </a:rPr>
              <a:t>Smoothen and finish the plaster surfaces</a:t>
            </a:r>
          </a:p>
          <a:p>
            <a:pPr eaLnBrk="1" hangingPunct="1">
              <a:defRPr/>
            </a:pPr>
            <a:r>
              <a:rPr lang="en-US" dirty="0">
                <a:latin typeface="Book Antiqua" pitchFamily="18" charset="0"/>
              </a:rPr>
              <a:t>Extend the midline on to the plaster surface using an </a:t>
            </a:r>
            <a:r>
              <a:rPr lang="en-US" dirty="0" err="1">
                <a:latin typeface="Book Antiqua" pitchFamily="18" charset="0"/>
              </a:rPr>
              <a:t>indeliable</a:t>
            </a:r>
            <a:r>
              <a:rPr lang="en-US" dirty="0">
                <a:latin typeface="Book Antiqua" pitchFamily="18" charset="0"/>
              </a:rPr>
              <a:t> pencil.</a:t>
            </a:r>
          </a:p>
        </p:txBody>
      </p:sp>
    </p:spTree>
    <p:extLst>
      <p:ext uri="{BB962C8B-B14F-4D97-AF65-F5344CB8AC3E}">
        <p14:creationId xmlns:p14="http://schemas.microsoft.com/office/powerpoint/2010/main" val="2516265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4" name="Object 4"/>
          <p:cNvGraphicFramePr>
            <a:graphicFrameLocks noGrp="1" noChangeAspect="1"/>
          </p:cNvGraphicFramePr>
          <p:nvPr>
            <p:ph idx="1"/>
          </p:nvPr>
        </p:nvGraphicFramePr>
        <p:xfrm>
          <a:off x="2057400" y="457201"/>
          <a:ext cx="8077200" cy="5603875"/>
        </p:xfrm>
        <a:graphic>
          <a:graphicData uri="http://schemas.openxmlformats.org/presentationml/2006/ole">
            <mc:AlternateContent xmlns:mc="http://schemas.openxmlformats.org/markup-compatibility/2006">
              <mc:Choice xmlns:v="urn:schemas-microsoft-com:vml" Requires="v">
                <p:oleObj spid="_x0000_s1031" name="Photo Editor Photo" r:id="rId3" imgW="3266667" imgH="2266667" progId="MSPhotoEd.3">
                  <p:embed/>
                </p:oleObj>
              </mc:Choice>
              <mc:Fallback>
                <p:oleObj name="Photo Editor Photo" r:id="rId3" imgW="3266667" imgH="2266667" progId="MSPhotoEd.3">
                  <p:embed/>
                  <p:pic>
                    <p:nvPicPr>
                      <p:cNvPr id="25604" name="Object 4"/>
                      <p:cNvPicPr>
                        <a:picLocks noChangeAspect="1" noChangeArrowheads="1"/>
                      </p:cNvPicPr>
                      <p:nvPr/>
                    </p:nvPicPr>
                    <p:blipFill>
                      <a:blip r:embed="rId4">
                        <a:lum bright="18000" contrast="36000"/>
                        <a:extLst>
                          <a:ext uri="{28A0092B-C50C-407E-A947-70E740481C1C}">
                            <a14:useLocalDpi xmlns:a14="http://schemas.microsoft.com/office/drawing/2010/main" val="0"/>
                          </a:ext>
                        </a:extLst>
                      </a:blip>
                      <a:srcRect/>
                      <a:stretch>
                        <a:fillRect/>
                      </a:stretch>
                    </p:blipFill>
                    <p:spPr bwMode="auto">
                      <a:xfrm>
                        <a:off x="2057400" y="457201"/>
                        <a:ext cx="8077200" cy="560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38455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5604"/>
                                        </p:tgtEl>
                                        <p:attrNameLst>
                                          <p:attrName>style.visibility</p:attrName>
                                        </p:attrNameLst>
                                      </p:cBhvr>
                                      <p:to>
                                        <p:strVal val="visible"/>
                                      </p:to>
                                    </p:set>
                                    <p:anim calcmode="lin" valueType="num">
                                      <p:cBhvr additive="base">
                                        <p:cTn id="7" dur="500" fill="hold"/>
                                        <p:tgtEl>
                                          <p:spTgt spid="25604"/>
                                        </p:tgtEl>
                                        <p:attrNameLst>
                                          <p:attrName>ppt_x</p:attrName>
                                        </p:attrNameLst>
                                      </p:cBhvr>
                                      <p:tavLst>
                                        <p:tav tm="0">
                                          <p:val>
                                            <p:strVal val="0-#ppt_w/2"/>
                                          </p:val>
                                        </p:tav>
                                        <p:tav tm="100000">
                                          <p:val>
                                            <p:strVal val="#ppt_x"/>
                                          </p:val>
                                        </p:tav>
                                      </p:tavLst>
                                    </p:anim>
                                    <p:anim calcmode="lin" valueType="num">
                                      <p:cBhvr additive="base">
                                        <p:cTn id="8" dur="500" fill="hold"/>
                                        <p:tgtEl>
                                          <p:spTgt spid="256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5"/>
          <p:cNvSpPr>
            <a:spLocks noGrp="1"/>
          </p:cNvSpPr>
          <p:nvPr>
            <p:ph type="title"/>
          </p:nvPr>
        </p:nvSpPr>
        <p:spPr>
          <a:xfrm>
            <a:off x="1828801" y="1065213"/>
            <a:ext cx="8545513" cy="1098550"/>
          </a:xfrm>
        </p:spPr>
        <p:txBody>
          <a:bodyPr/>
          <a:lstStyle/>
          <a:p>
            <a:r>
              <a:rPr lang="en-US" altLang="en-US" sz="2700" b="1" dirty="0">
                <a:latin typeface="Times New Roman" panose="02020603050405020304" pitchFamily="18" charset="0"/>
                <a:cs typeface="Times New Roman" panose="02020603050405020304" pitchFamily="18" charset="0"/>
              </a:rPr>
              <a:t>TAKE HOME </a:t>
            </a:r>
            <a:r>
              <a:rPr lang="en-US" altLang="en-US" sz="2700" b="1" dirty="0" smtClean="0">
                <a:latin typeface="Times New Roman" panose="02020603050405020304" pitchFamily="18" charset="0"/>
                <a:cs typeface="Times New Roman" panose="02020603050405020304" pitchFamily="18" charset="0"/>
              </a:rPr>
              <a:t>MESSEGE</a:t>
            </a:r>
            <a:endParaRPr lang="en-US" altLang="en-US" sz="2700" b="1"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4F7FB62A-977F-42F9-B762-0C090C547181}" type="slidenum">
              <a:rPr lang="en-US"/>
              <a:pPr>
                <a:defRPr/>
              </a:pPr>
              <a:t>14</a:t>
            </a:fld>
            <a:endParaRPr lang="en-US"/>
          </a:p>
        </p:txBody>
      </p:sp>
      <p:sp>
        <p:nvSpPr>
          <p:cNvPr id="3" name="TextBox 2"/>
          <p:cNvSpPr txBox="1"/>
          <p:nvPr/>
        </p:nvSpPr>
        <p:spPr>
          <a:xfrm>
            <a:off x="551792" y="2317531"/>
            <a:ext cx="10421007" cy="1384995"/>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Proper selection of articulator and orientation of the jaw relations to the articulators is of utmost important in arranging the teeth in balanced occlusion  and other occlusal concepts </a:t>
            </a:r>
            <a:endParaRPr lang="en-US" sz="2800" dirty="0"/>
          </a:p>
        </p:txBody>
      </p:sp>
    </p:spTree>
    <p:extLst>
      <p:ext uri="{BB962C8B-B14F-4D97-AF65-F5344CB8AC3E}">
        <p14:creationId xmlns:p14="http://schemas.microsoft.com/office/powerpoint/2010/main" val="3533568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9269"/>
            <a:ext cx="10515600" cy="1325563"/>
          </a:xfrm>
        </p:spPr>
        <p:txBody>
          <a:bodyPr>
            <a:normAutofit/>
          </a:bodyPr>
          <a:lstStyle/>
          <a:p>
            <a:pPr>
              <a:defRPr/>
            </a:pPr>
            <a:r>
              <a:rPr lang="en-US" dirty="0" smtClean="0">
                <a:latin typeface="Times New Roman" panose="02020603050405020304" pitchFamily="18" charset="0"/>
                <a:cs typeface="Times New Roman" panose="02020603050405020304" pitchFamily="18" charset="0"/>
              </a:rPr>
              <a:t>REFERENCES</a:t>
            </a:r>
            <a:r>
              <a:rPr lang="en-US" dirty="0" smtClean="0"/>
              <a:t> </a:t>
            </a:r>
            <a:endParaRPr lang="en-US" sz="1650" dirty="0"/>
          </a:p>
        </p:txBody>
      </p:sp>
      <p:sp>
        <p:nvSpPr>
          <p:cNvPr id="3" name="Slide Number Placeholder 2"/>
          <p:cNvSpPr>
            <a:spLocks noGrp="1"/>
          </p:cNvSpPr>
          <p:nvPr>
            <p:ph type="sldNum" sz="quarter" idx="12"/>
          </p:nvPr>
        </p:nvSpPr>
        <p:spPr/>
        <p:txBody>
          <a:bodyPr/>
          <a:lstStyle/>
          <a:p>
            <a:pPr>
              <a:defRPr/>
            </a:pPr>
            <a:fld id="{CA4233DC-99CA-4327-AD92-2FE5771B9229}" type="slidenum">
              <a:rPr lang="en-US"/>
              <a:pPr>
                <a:defRPr/>
              </a:pPr>
              <a:t>15</a:t>
            </a:fld>
            <a:endParaRPr lang="en-US"/>
          </a:p>
        </p:txBody>
      </p:sp>
      <p:sp>
        <p:nvSpPr>
          <p:cNvPr id="4" name="Rectangle 3"/>
          <p:cNvSpPr/>
          <p:nvPr/>
        </p:nvSpPr>
        <p:spPr>
          <a:xfrm>
            <a:off x="441433" y="2274838"/>
            <a:ext cx="11161987" cy="2031325"/>
          </a:xfrm>
          <a:prstGeom prst="rect">
            <a:avLst/>
          </a:prstGeom>
        </p:spPr>
        <p:txBody>
          <a:bodyPr wrap="square">
            <a:spAutoFit/>
          </a:bodyPr>
          <a:lstStyle/>
          <a:p>
            <a:pPr marL="285750" lvl="0" indent="-285750">
              <a:buFont typeface="Wingdings" panose="05000000000000000000" pitchFamily="2" charset="2"/>
              <a:buChar char="Ø"/>
            </a:pPr>
            <a:r>
              <a:rPr lang="en-US" dirty="0" err="1">
                <a:latin typeface="Arial" pitchFamily="34" charset="0"/>
                <a:cs typeface="Arial" pitchFamily="34" charset="0"/>
              </a:rPr>
              <a:t>Zarb</a:t>
            </a:r>
            <a:r>
              <a:rPr lang="en-US" dirty="0">
                <a:latin typeface="Arial" pitchFamily="34" charset="0"/>
                <a:cs typeface="Arial" pitchFamily="34" charset="0"/>
              </a:rPr>
              <a:t> G, </a:t>
            </a:r>
            <a:r>
              <a:rPr lang="en-US" dirty="0" err="1">
                <a:latin typeface="Arial" pitchFamily="34" charset="0"/>
                <a:cs typeface="Arial" pitchFamily="34" charset="0"/>
              </a:rPr>
              <a:t>Hobkirk</a:t>
            </a:r>
            <a:r>
              <a:rPr lang="en-US" dirty="0">
                <a:latin typeface="Arial" pitchFamily="34" charset="0"/>
                <a:cs typeface="Arial" pitchFamily="34" charset="0"/>
              </a:rPr>
              <a:t> JA, Eckert SE, Jacob RF, editors. Prosthodontic treatment for edentulous patients. 13th ed. St. Louis: Elsevier Mosby; 2013 pp </a:t>
            </a:r>
            <a:r>
              <a:rPr lang="en-US" dirty="0" smtClean="0">
                <a:latin typeface="Arial" pitchFamily="34" charset="0"/>
                <a:cs typeface="Arial" pitchFamily="34" charset="0"/>
              </a:rPr>
              <a:t>161-179</a:t>
            </a:r>
          </a:p>
          <a:p>
            <a:pPr marL="285750" lvl="0" indent="-285750">
              <a:buFont typeface="Wingdings" panose="05000000000000000000" pitchFamily="2" charset="2"/>
              <a:buChar char="Ø"/>
            </a:pPr>
            <a:endParaRPr lang="en-US" dirty="0">
              <a:latin typeface="Arial" pitchFamily="34" charset="0"/>
              <a:cs typeface="Arial" pitchFamily="34" charset="0"/>
            </a:endParaRPr>
          </a:p>
          <a:p>
            <a:pPr marL="285750" lvl="0" indent="-285750">
              <a:buFont typeface="Wingdings" panose="05000000000000000000" pitchFamily="2" charset="2"/>
              <a:buChar char="Ø"/>
            </a:pPr>
            <a:r>
              <a:rPr lang="en-US" dirty="0">
                <a:latin typeface="Arial" pitchFamily="34" charset="0"/>
                <a:cs typeface="Arial" pitchFamily="34" charset="0"/>
              </a:rPr>
              <a:t>Sheldon Winkler, Essentials of complete Denture prosthodontics,  2</a:t>
            </a:r>
            <a:r>
              <a:rPr lang="en-US" baseline="30000" dirty="0">
                <a:latin typeface="Arial" pitchFamily="34" charset="0"/>
                <a:cs typeface="Arial" pitchFamily="34" charset="0"/>
              </a:rPr>
              <a:t>nd</a:t>
            </a:r>
            <a:r>
              <a:rPr lang="en-US" dirty="0">
                <a:latin typeface="Arial" pitchFamily="34" charset="0"/>
                <a:cs typeface="Arial" pitchFamily="34" charset="0"/>
              </a:rPr>
              <a:t> edition,2012, AITBS Publishers, India,  pp </a:t>
            </a:r>
            <a:r>
              <a:rPr lang="en-US" dirty="0" smtClean="0">
                <a:latin typeface="Arial" pitchFamily="34" charset="0"/>
                <a:cs typeface="Arial" pitchFamily="34" charset="0"/>
              </a:rPr>
              <a:t>88-105</a:t>
            </a:r>
          </a:p>
          <a:p>
            <a:pPr marL="285750" lvl="0" indent="-285750">
              <a:buFont typeface="Wingdings" panose="05000000000000000000" pitchFamily="2" charset="2"/>
              <a:buChar char="Ø"/>
            </a:pPr>
            <a:endParaRPr lang="en-US" dirty="0">
              <a:latin typeface="Arial" pitchFamily="34" charset="0"/>
              <a:cs typeface="Arial" pitchFamily="34" charset="0"/>
            </a:endParaRPr>
          </a:p>
          <a:p>
            <a:pPr marL="285750" lvl="0" indent="-285750">
              <a:buFont typeface="Wingdings" panose="05000000000000000000" pitchFamily="2" charset="2"/>
              <a:buChar char="Ø"/>
            </a:pPr>
            <a:r>
              <a:rPr lang="en-US" dirty="0" err="1">
                <a:latin typeface="Arial" pitchFamily="34" charset="0"/>
                <a:cs typeface="Arial" pitchFamily="34" charset="0"/>
              </a:rPr>
              <a:t>Sharry</a:t>
            </a:r>
            <a:r>
              <a:rPr lang="en-US" dirty="0">
                <a:latin typeface="Arial" pitchFamily="34" charset="0"/>
                <a:cs typeface="Arial" pitchFamily="34" charset="0"/>
              </a:rPr>
              <a:t> .J.J, Complete denture Prosthodontics, 3</a:t>
            </a:r>
            <a:r>
              <a:rPr lang="en-US" baseline="30000" dirty="0">
                <a:latin typeface="Arial" pitchFamily="34" charset="0"/>
                <a:cs typeface="Arial" pitchFamily="34" charset="0"/>
              </a:rPr>
              <a:t>rd</a:t>
            </a:r>
            <a:r>
              <a:rPr lang="en-US" dirty="0">
                <a:latin typeface="Arial" pitchFamily="34" charset="0"/>
                <a:cs typeface="Arial" pitchFamily="34" charset="0"/>
              </a:rPr>
              <a:t> edition, Mc </a:t>
            </a:r>
            <a:r>
              <a:rPr lang="en-US" dirty="0" err="1">
                <a:latin typeface="Arial" pitchFamily="34" charset="0"/>
                <a:cs typeface="Arial" pitchFamily="34" charset="0"/>
              </a:rPr>
              <a:t>Graw</a:t>
            </a:r>
            <a:r>
              <a:rPr lang="en-US" dirty="0">
                <a:latin typeface="Arial" pitchFamily="34" charset="0"/>
                <a:cs typeface="Arial" pitchFamily="34" charset="0"/>
              </a:rPr>
              <a:t> Hill company, pp 191-210.</a:t>
            </a:r>
          </a:p>
        </p:txBody>
      </p:sp>
    </p:spTree>
    <p:extLst>
      <p:ext uri="{BB962C8B-B14F-4D97-AF65-F5344CB8AC3E}">
        <p14:creationId xmlns:p14="http://schemas.microsoft.com/office/powerpoint/2010/main" val="2451312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txBox="1">
            <a:spLocks/>
          </p:cNvSpPr>
          <p:nvPr/>
        </p:nvSpPr>
        <p:spPr bwMode="auto">
          <a:xfrm>
            <a:off x="2152650" y="4427539"/>
            <a:ext cx="8123238"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90000"/>
              </a:lnSpc>
            </a:pPr>
            <a:r>
              <a:rPr lang="en-US" altLang="en-US" sz="3300">
                <a:latin typeface="Times New Roman" panose="02020603050405020304" pitchFamily="18" charset="0"/>
                <a:cs typeface="Times New Roman" panose="02020603050405020304" pitchFamily="18" charset="0"/>
              </a:rPr>
              <a:t>THANK YOU </a:t>
            </a:r>
            <a:endParaRPr lang="en-US" altLang="en-US" sz="3300"/>
          </a:p>
        </p:txBody>
      </p:sp>
      <p:sp>
        <p:nvSpPr>
          <p:cNvPr id="2" name="Slide Number Placeholder 1"/>
          <p:cNvSpPr>
            <a:spLocks noGrp="1"/>
          </p:cNvSpPr>
          <p:nvPr>
            <p:ph type="sldNum" sz="quarter" idx="12"/>
          </p:nvPr>
        </p:nvSpPr>
        <p:spPr/>
        <p:txBody>
          <a:bodyPr/>
          <a:lstStyle/>
          <a:p>
            <a:pPr>
              <a:defRPr/>
            </a:pPr>
            <a:fld id="{96441F5F-8D37-4CDA-B2C6-138B4237CA91}" type="slidenum">
              <a:rPr lang="en-US"/>
              <a:pPr>
                <a:defRPr/>
              </a:pPr>
              <a:t>16</a:t>
            </a:fld>
            <a:endParaRPr lang="en-US"/>
          </a:p>
        </p:txBody>
      </p:sp>
    </p:spTree>
    <p:extLst>
      <p:ext uri="{BB962C8B-B14F-4D97-AF65-F5344CB8AC3E}">
        <p14:creationId xmlns:p14="http://schemas.microsoft.com/office/powerpoint/2010/main" val="685563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smtClean="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97377566"/>
              </p:ext>
            </p:extLst>
          </p:nvPr>
        </p:nvGraphicFramePr>
        <p:xfrm>
          <a:off x="725213" y="2617079"/>
          <a:ext cx="10218557" cy="3200400"/>
        </p:xfrm>
        <a:graphic>
          <a:graphicData uri="http://schemas.openxmlformats.org/drawingml/2006/table">
            <a:tbl>
              <a:tblPr firstRow="1" bandRow="1">
                <a:tableStyleId>{5C22544A-7EE6-4342-B048-85BDC9FD1C3A}</a:tableStyleId>
              </a:tblPr>
              <a:tblGrid>
                <a:gridCol w="3610304">
                  <a:extLst>
                    <a:ext uri="{9D8B030D-6E8A-4147-A177-3AD203B41FA5}">
                      <a16:colId xmlns:a16="http://schemas.microsoft.com/office/drawing/2014/main" val="946123654"/>
                    </a:ext>
                  </a:extLst>
                </a:gridCol>
                <a:gridCol w="3539792">
                  <a:extLst>
                    <a:ext uri="{9D8B030D-6E8A-4147-A177-3AD203B41FA5}">
                      <a16:colId xmlns:a16="http://schemas.microsoft.com/office/drawing/2014/main" val="2411658997"/>
                    </a:ext>
                  </a:extLst>
                </a:gridCol>
                <a:gridCol w="3068461">
                  <a:extLst>
                    <a:ext uri="{9D8B030D-6E8A-4147-A177-3AD203B41FA5}">
                      <a16:colId xmlns:a16="http://schemas.microsoft.com/office/drawing/2014/main" val="3411213719"/>
                    </a:ext>
                  </a:extLst>
                </a:gridCol>
              </a:tblGrid>
              <a:tr h="449417">
                <a:tc>
                  <a:txBody>
                    <a:bodyPr/>
                    <a:lstStyle/>
                    <a:p>
                      <a:r>
                        <a:rPr lang="en-US" sz="2400" dirty="0" smtClean="0"/>
                        <a:t>Core areas* </a:t>
                      </a:r>
                      <a:endParaRPr lang="en-US" sz="2400" dirty="0"/>
                    </a:p>
                  </a:txBody>
                  <a:tcPr/>
                </a:tc>
                <a:tc>
                  <a:txBody>
                    <a:bodyPr/>
                    <a:lstStyle/>
                    <a:p>
                      <a:r>
                        <a:rPr lang="en-US" sz="2400" dirty="0" smtClean="0"/>
                        <a:t>Domain</a:t>
                      </a:r>
                      <a:r>
                        <a:rPr lang="en-US" sz="2400" baseline="0" dirty="0" smtClean="0"/>
                        <a:t> **</a:t>
                      </a:r>
                      <a:endParaRPr lang="en-US" sz="2400" dirty="0"/>
                    </a:p>
                  </a:txBody>
                  <a:tcPr/>
                </a:tc>
                <a:tc>
                  <a:txBody>
                    <a:bodyPr/>
                    <a:lstStyle/>
                    <a:p>
                      <a:r>
                        <a:rPr lang="en-US" sz="2400" dirty="0" smtClean="0"/>
                        <a:t>Category #</a:t>
                      </a:r>
                      <a:endParaRPr lang="en-US" sz="2400" dirty="0"/>
                    </a:p>
                  </a:txBody>
                  <a:tcPr/>
                </a:tc>
                <a:extLst>
                  <a:ext uri="{0D108BD9-81ED-4DB2-BD59-A6C34878D82A}">
                    <a16:rowId xmlns:a16="http://schemas.microsoft.com/office/drawing/2014/main" val="868424398"/>
                  </a:ext>
                </a:extLst>
              </a:tr>
              <a:tr h="449417">
                <a:tc>
                  <a:txBody>
                    <a:bodyPr/>
                    <a:lstStyle/>
                    <a:p>
                      <a:r>
                        <a:rPr lang="en-US" sz="2400" dirty="0" smtClean="0"/>
                        <a:t>Introduction</a:t>
                      </a:r>
                      <a:endParaRPr lang="en-US" sz="2400" dirty="0"/>
                    </a:p>
                  </a:txBody>
                  <a:tcPr/>
                </a:tc>
                <a:tc>
                  <a:txBody>
                    <a:bodyPr/>
                    <a:lstStyle/>
                    <a:p>
                      <a:r>
                        <a:rPr lang="en-US" sz="2400" dirty="0" smtClean="0"/>
                        <a:t>Cognitive</a:t>
                      </a:r>
                      <a:r>
                        <a:rPr lang="en-US" sz="2400" baseline="0" dirty="0" smtClean="0"/>
                        <a:t> </a:t>
                      </a:r>
                      <a:endParaRPr lang="en-US" sz="2400" dirty="0"/>
                    </a:p>
                  </a:txBody>
                  <a:tcPr/>
                </a:tc>
                <a:tc>
                  <a:txBody>
                    <a:bodyPr/>
                    <a:lstStyle/>
                    <a:p>
                      <a:r>
                        <a:rPr lang="en-US" sz="2400" dirty="0" smtClean="0"/>
                        <a:t>Must Know </a:t>
                      </a:r>
                      <a:endParaRPr lang="en-US" sz="2400" dirty="0"/>
                    </a:p>
                  </a:txBody>
                  <a:tcPr/>
                </a:tc>
                <a:extLst>
                  <a:ext uri="{0D108BD9-81ED-4DB2-BD59-A6C34878D82A}">
                    <a16:rowId xmlns:a16="http://schemas.microsoft.com/office/drawing/2014/main" val="3586572506"/>
                  </a:ext>
                </a:extLst>
              </a:tr>
              <a:tr h="449417">
                <a:tc>
                  <a:txBody>
                    <a:bodyPr/>
                    <a:lstStyle/>
                    <a:p>
                      <a:r>
                        <a:rPr lang="en-US" sz="2400" dirty="0" smtClean="0"/>
                        <a:t>Definitions </a:t>
                      </a:r>
                      <a:endParaRPr lang="en-US" sz="2400" dirty="0"/>
                    </a:p>
                  </a:txBody>
                  <a:tcPr/>
                </a:tc>
                <a:tc>
                  <a:txBody>
                    <a:bodyPr/>
                    <a:lstStyle/>
                    <a:p>
                      <a:r>
                        <a:rPr lang="en-US" sz="2400" dirty="0" smtClean="0"/>
                        <a:t>Cognitive</a:t>
                      </a:r>
                      <a:r>
                        <a:rPr lang="en-US" sz="2400" baseline="0" dirty="0" smtClean="0"/>
                        <a:t> </a:t>
                      </a:r>
                      <a:endParaRPr lang="en-US" sz="2400" dirty="0"/>
                    </a:p>
                  </a:txBody>
                  <a:tcPr/>
                </a:tc>
                <a:tc>
                  <a:txBody>
                    <a:bodyPr/>
                    <a:lstStyle/>
                    <a:p>
                      <a:r>
                        <a:rPr lang="en-US" sz="2400" dirty="0" smtClean="0"/>
                        <a:t>Must Know </a:t>
                      </a:r>
                      <a:endParaRPr lang="en-US" sz="2400" dirty="0"/>
                    </a:p>
                  </a:txBody>
                  <a:tcPr/>
                </a:tc>
                <a:extLst>
                  <a:ext uri="{0D108BD9-81ED-4DB2-BD59-A6C34878D82A}">
                    <a16:rowId xmlns:a16="http://schemas.microsoft.com/office/drawing/2014/main" val="2359924706"/>
                  </a:ext>
                </a:extLst>
              </a:tr>
              <a:tr h="449417">
                <a:tc>
                  <a:txBody>
                    <a:bodyPr/>
                    <a:lstStyle/>
                    <a:p>
                      <a:r>
                        <a:rPr lang="en-US" sz="2400" dirty="0" smtClean="0"/>
                        <a:t>Mean Value articulators </a:t>
                      </a:r>
                      <a:endParaRPr lang="en-US" sz="2400" dirty="0"/>
                    </a:p>
                  </a:txBody>
                  <a:tcPr/>
                </a:tc>
                <a:tc>
                  <a:txBody>
                    <a:bodyPr/>
                    <a:lstStyle/>
                    <a:p>
                      <a:r>
                        <a:rPr lang="en-US" sz="2400" dirty="0" smtClean="0"/>
                        <a:t>Cognitive</a:t>
                      </a:r>
                      <a:r>
                        <a:rPr lang="en-US" sz="2400" baseline="0" dirty="0" smtClean="0"/>
                        <a:t> </a:t>
                      </a:r>
                      <a:endParaRPr lang="en-US" sz="2400" dirty="0"/>
                    </a:p>
                  </a:txBody>
                  <a:tcPr/>
                </a:tc>
                <a:tc>
                  <a:txBody>
                    <a:bodyPr/>
                    <a:lstStyle/>
                    <a:p>
                      <a:r>
                        <a:rPr lang="en-US" sz="2400" dirty="0" smtClean="0"/>
                        <a:t>Must Know </a:t>
                      </a:r>
                      <a:endParaRPr lang="en-US" sz="2400" dirty="0"/>
                    </a:p>
                  </a:txBody>
                  <a:tcPr/>
                </a:tc>
                <a:extLst>
                  <a:ext uri="{0D108BD9-81ED-4DB2-BD59-A6C34878D82A}">
                    <a16:rowId xmlns:a16="http://schemas.microsoft.com/office/drawing/2014/main" val="2577297493"/>
                  </a:ext>
                </a:extLst>
              </a:tr>
              <a:tr h="449417">
                <a:tc>
                  <a:txBody>
                    <a:bodyPr/>
                    <a:lstStyle/>
                    <a:p>
                      <a:r>
                        <a:rPr lang="en-US" sz="2400" dirty="0" smtClean="0"/>
                        <a:t>Procedures</a:t>
                      </a:r>
                      <a:endParaRPr lang="en-US" sz="2400" dirty="0"/>
                    </a:p>
                  </a:txBody>
                  <a:tcPr/>
                </a:tc>
                <a:tc>
                  <a:txBody>
                    <a:bodyPr/>
                    <a:lstStyle/>
                    <a:p>
                      <a:r>
                        <a:rPr lang="en-US" sz="2400" dirty="0" smtClean="0"/>
                        <a:t>Psychomotor </a:t>
                      </a:r>
                      <a:endParaRPr lang="en-US" sz="2400" dirty="0"/>
                    </a:p>
                  </a:txBody>
                  <a:tcPr/>
                </a:tc>
                <a:tc>
                  <a:txBody>
                    <a:bodyPr/>
                    <a:lstStyle/>
                    <a:p>
                      <a:r>
                        <a:rPr lang="en-US" sz="2400" dirty="0" smtClean="0"/>
                        <a:t>Must Know </a:t>
                      </a:r>
                      <a:endParaRPr lang="en-US" sz="2400" dirty="0"/>
                    </a:p>
                  </a:txBody>
                  <a:tcPr/>
                </a:tc>
                <a:extLst>
                  <a:ext uri="{0D108BD9-81ED-4DB2-BD59-A6C34878D82A}">
                    <a16:rowId xmlns:a16="http://schemas.microsoft.com/office/drawing/2014/main" val="3474743536"/>
                  </a:ext>
                </a:extLst>
              </a:tr>
              <a:tr h="449417">
                <a:tc>
                  <a:txBody>
                    <a:bodyPr/>
                    <a:lstStyle/>
                    <a:p>
                      <a:r>
                        <a:rPr lang="en-US" sz="2400" dirty="0" smtClean="0"/>
                        <a:t>Take Home Messages </a:t>
                      </a:r>
                      <a:endParaRPr lang="en-US" sz="2400" dirty="0"/>
                    </a:p>
                  </a:txBody>
                  <a:tcPr/>
                </a:tc>
                <a:tc>
                  <a:txBody>
                    <a:bodyPr/>
                    <a:lstStyle/>
                    <a:p>
                      <a:r>
                        <a:rPr lang="en-US" sz="2400" dirty="0" smtClean="0"/>
                        <a:t>Cognitive</a:t>
                      </a:r>
                      <a:r>
                        <a:rPr lang="en-US" sz="2400" baseline="0" dirty="0" smtClean="0"/>
                        <a:t> </a:t>
                      </a:r>
                      <a:endParaRPr lang="en-US" sz="2400" dirty="0"/>
                    </a:p>
                  </a:txBody>
                  <a:tcPr/>
                </a:tc>
                <a:tc>
                  <a:txBody>
                    <a:bodyPr/>
                    <a:lstStyle/>
                    <a:p>
                      <a:r>
                        <a:rPr lang="en-US" sz="2400" dirty="0" smtClean="0"/>
                        <a:t>Must Know </a:t>
                      </a:r>
                      <a:endParaRPr lang="en-US" sz="2400" dirty="0"/>
                    </a:p>
                  </a:txBody>
                  <a:tcPr/>
                </a:tc>
                <a:extLst>
                  <a:ext uri="{0D108BD9-81ED-4DB2-BD59-A6C34878D82A}">
                    <a16:rowId xmlns:a16="http://schemas.microsoft.com/office/drawing/2014/main" val="2518075032"/>
                  </a:ext>
                </a:extLst>
              </a:tr>
              <a:tr h="449417">
                <a:tc>
                  <a:txBody>
                    <a:bodyPr/>
                    <a:lstStyle/>
                    <a:p>
                      <a:r>
                        <a:rPr lang="en-US" sz="2400" dirty="0" smtClean="0"/>
                        <a:t>References </a:t>
                      </a:r>
                      <a:endParaRPr lang="en-US" sz="2400" dirty="0"/>
                    </a:p>
                  </a:txBody>
                  <a:tcPr/>
                </a:tc>
                <a:tc>
                  <a:txBody>
                    <a:bodyPr/>
                    <a:lstStyle/>
                    <a:p>
                      <a:r>
                        <a:rPr lang="en-US" sz="2400" dirty="0" smtClean="0"/>
                        <a:t>Affective </a:t>
                      </a:r>
                      <a:endParaRPr lang="en-US" sz="2400" dirty="0"/>
                    </a:p>
                  </a:txBody>
                  <a:tcPr/>
                </a:tc>
                <a:tc>
                  <a:txBody>
                    <a:bodyPr/>
                    <a:lstStyle/>
                    <a:p>
                      <a:r>
                        <a:rPr lang="en-US" sz="2400" dirty="0" smtClean="0"/>
                        <a:t>Desired to know </a:t>
                      </a:r>
                      <a:endParaRPr lang="en-US" sz="2400" dirty="0"/>
                    </a:p>
                  </a:txBody>
                  <a:tcPr/>
                </a:tc>
                <a:extLst>
                  <a:ext uri="{0D108BD9-81ED-4DB2-BD59-A6C34878D82A}">
                    <a16:rowId xmlns:a16="http://schemas.microsoft.com/office/drawing/2014/main" val="4198140424"/>
                  </a:ext>
                </a:extLst>
              </a:tr>
            </a:tbl>
          </a:graphicData>
        </a:graphic>
      </p:graphicFrame>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r>
              <a:rPr lang="en-US" sz="2800" b="1" dirty="0" smtClean="0">
                <a:latin typeface="Times New Roman" panose="02020603050405020304" pitchFamily="18" charset="0"/>
                <a:cs typeface="Times New Roman" panose="02020603050405020304" pitchFamily="18" charset="0"/>
              </a:rPr>
              <a:t>;</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308905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725213" y="930166"/>
            <a:ext cx="11256579" cy="4556234"/>
          </a:xfrm>
        </p:spPr>
        <p:txBody>
          <a:bodyPr>
            <a:normAutofit/>
          </a:bodyPr>
          <a:lstStyle/>
          <a:p>
            <a:pPr algn="ctr" eaLnBrk="1" hangingPunct="1">
              <a:lnSpc>
                <a:spcPct val="80000"/>
              </a:lnSpc>
              <a:buFont typeface="Wingdings" panose="05000000000000000000" pitchFamily="2" charset="2"/>
              <a:buNone/>
              <a:defRPr/>
            </a:pPr>
            <a:r>
              <a:rPr lang="en-US" b="1" dirty="0" smtClean="0">
                <a:latin typeface="Book Antiqua" pitchFamily="18" charset="0"/>
              </a:rPr>
              <a:t> </a:t>
            </a:r>
            <a:r>
              <a:rPr lang="en-US" b="1" dirty="0" smtClean="0">
                <a:solidFill>
                  <a:schemeClr val="tx2"/>
                </a:solidFill>
                <a:effectLst/>
                <a:latin typeface="Book Antiqua" pitchFamily="18" charset="0"/>
              </a:rPr>
              <a:t>MEAN VALUE   OR </a:t>
            </a:r>
            <a:r>
              <a:rPr lang="en-US" b="1" dirty="0" smtClean="0">
                <a:effectLst/>
                <a:latin typeface="Book Antiqua" pitchFamily="18" charset="0"/>
              </a:rPr>
              <a:t>FIXED VALUE</a:t>
            </a:r>
            <a:r>
              <a:rPr lang="en-US" b="1" dirty="0" smtClean="0">
                <a:solidFill>
                  <a:schemeClr val="tx2"/>
                </a:solidFill>
                <a:effectLst/>
                <a:latin typeface="Book Antiqua" pitchFamily="18" charset="0"/>
              </a:rPr>
              <a:t>   OR </a:t>
            </a:r>
          </a:p>
          <a:p>
            <a:pPr algn="ctr" eaLnBrk="1" hangingPunct="1">
              <a:lnSpc>
                <a:spcPct val="80000"/>
              </a:lnSpc>
              <a:buFont typeface="Wingdings" panose="05000000000000000000" pitchFamily="2" charset="2"/>
              <a:buNone/>
              <a:defRPr/>
            </a:pPr>
            <a:r>
              <a:rPr lang="en-US" b="1" dirty="0" smtClean="0">
                <a:solidFill>
                  <a:schemeClr val="tx2"/>
                </a:solidFill>
                <a:effectLst/>
                <a:latin typeface="Book Antiqua" pitchFamily="18" charset="0"/>
              </a:rPr>
              <a:t>    </a:t>
            </a:r>
            <a:r>
              <a:rPr lang="en-US" b="1" dirty="0" smtClean="0">
                <a:solidFill>
                  <a:schemeClr val="folHlink"/>
                </a:solidFill>
                <a:effectLst/>
                <a:latin typeface="Book Antiqua" pitchFamily="18" charset="0"/>
              </a:rPr>
              <a:t>THREE PLAIN</a:t>
            </a:r>
            <a:r>
              <a:rPr lang="en-US" b="1" dirty="0" smtClean="0">
                <a:solidFill>
                  <a:schemeClr val="tx2"/>
                </a:solidFill>
                <a:effectLst/>
                <a:latin typeface="Book Antiqua" pitchFamily="18" charset="0"/>
              </a:rPr>
              <a:t> ARTICULATOR:</a:t>
            </a:r>
            <a:endParaRPr lang="en-US" dirty="0" smtClean="0">
              <a:solidFill>
                <a:schemeClr val="tx2"/>
              </a:solidFill>
              <a:effectLst/>
              <a:latin typeface="Book Antiqua" pitchFamily="18" charset="0"/>
            </a:endParaRPr>
          </a:p>
          <a:p>
            <a:pPr eaLnBrk="1" hangingPunct="1">
              <a:lnSpc>
                <a:spcPct val="80000"/>
              </a:lnSpc>
              <a:defRPr/>
            </a:pPr>
            <a:r>
              <a:rPr lang="en-US" dirty="0" smtClean="0">
                <a:latin typeface="Book Antiqua" pitchFamily="18" charset="0"/>
              </a:rPr>
              <a:t> In the anterior portion the losing is regulated by the vertical rod the tip of which rests on the incisal table on the lower member. </a:t>
            </a:r>
          </a:p>
          <a:p>
            <a:pPr eaLnBrk="1" hangingPunct="1">
              <a:lnSpc>
                <a:spcPct val="80000"/>
              </a:lnSpc>
              <a:buFont typeface="Wingdings" panose="05000000000000000000" pitchFamily="2" charset="2"/>
              <a:buNone/>
              <a:defRPr/>
            </a:pPr>
            <a:endParaRPr lang="en-US" dirty="0" smtClean="0">
              <a:latin typeface="Book Antiqua" pitchFamily="18" charset="0"/>
            </a:endParaRPr>
          </a:p>
          <a:p>
            <a:pPr eaLnBrk="1" hangingPunct="1">
              <a:lnSpc>
                <a:spcPct val="80000"/>
              </a:lnSpc>
              <a:defRPr/>
            </a:pPr>
            <a:r>
              <a:rPr lang="en-US" dirty="0" smtClean="0">
                <a:latin typeface="Book Antiqua" pitchFamily="18" charset="0"/>
              </a:rPr>
              <a:t>This vertical pin maintains the vertical separation between upper and lower components.</a:t>
            </a:r>
          </a:p>
          <a:p>
            <a:pPr eaLnBrk="1" hangingPunct="1">
              <a:lnSpc>
                <a:spcPct val="80000"/>
              </a:lnSpc>
              <a:buFont typeface="Wingdings" panose="05000000000000000000" pitchFamily="2" charset="2"/>
              <a:buNone/>
              <a:defRPr/>
            </a:pPr>
            <a:endParaRPr lang="en-US" dirty="0" smtClean="0">
              <a:latin typeface="Book Antiqua" pitchFamily="18" charset="0"/>
            </a:endParaRPr>
          </a:p>
          <a:p>
            <a:pPr eaLnBrk="1" hangingPunct="1">
              <a:lnSpc>
                <a:spcPct val="80000"/>
              </a:lnSpc>
              <a:defRPr/>
            </a:pPr>
            <a:r>
              <a:rPr lang="en-US" dirty="0" smtClean="0">
                <a:latin typeface="Book Antiqua" pitchFamily="18" charset="0"/>
              </a:rPr>
              <a:t> On the incisal rod, there is small pin placed horizontally in the center called the mid incisal pin. </a:t>
            </a:r>
          </a:p>
          <a:p>
            <a:pPr eaLnBrk="1" hangingPunct="1">
              <a:lnSpc>
                <a:spcPct val="80000"/>
              </a:lnSpc>
              <a:defRPr/>
            </a:pPr>
            <a:endParaRPr lang="en-US" dirty="0" smtClean="0">
              <a:solidFill>
                <a:srgbClr val="00FF99"/>
              </a:solidFill>
              <a:latin typeface="Book Antiqua" pitchFamily="18" charset="0"/>
            </a:endParaRPr>
          </a:p>
        </p:txBody>
      </p:sp>
    </p:spTree>
    <p:extLst>
      <p:ext uri="{BB962C8B-B14F-4D97-AF65-F5344CB8AC3E}">
        <p14:creationId xmlns:p14="http://schemas.microsoft.com/office/powerpoint/2010/main" val="4181799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xfrm>
            <a:off x="677917" y="646386"/>
            <a:ext cx="11035862" cy="5155324"/>
          </a:xfrm>
        </p:spPr>
        <p:txBody>
          <a:bodyPr/>
          <a:lstStyle/>
          <a:p>
            <a:pPr algn="ctr" eaLnBrk="1" hangingPunct="1">
              <a:lnSpc>
                <a:spcPct val="80000"/>
              </a:lnSpc>
              <a:buFont typeface="Wingdings" panose="05000000000000000000" pitchFamily="2" charset="2"/>
              <a:buNone/>
              <a:defRPr/>
            </a:pPr>
            <a:r>
              <a:rPr lang="en-US" b="1" dirty="0" smtClean="0">
                <a:latin typeface="Book Antiqua" pitchFamily="18" charset="0"/>
              </a:rPr>
              <a:t> </a:t>
            </a:r>
            <a:r>
              <a:rPr lang="en-US" b="1" dirty="0" smtClean="0">
                <a:solidFill>
                  <a:schemeClr val="tx2"/>
                </a:solidFill>
                <a:effectLst/>
                <a:latin typeface="Book Antiqua" pitchFamily="18" charset="0"/>
              </a:rPr>
              <a:t>MEAN VALUE   OR </a:t>
            </a:r>
            <a:r>
              <a:rPr lang="en-US" b="1" dirty="0" smtClean="0">
                <a:effectLst/>
                <a:latin typeface="Book Antiqua" pitchFamily="18" charset="0"/>
              </a:rPr>
              <a:t>FIXED VALUE</a:t>
            </a:r>
            <a:r>
              <a:rPr lang="en-US" b="1" dirty="0" smtClean="0">
                <a:solidFill>
                  <a:schemeClr val="tx2"/>
                </a:solidFill>
                <a:effectLst/>
                <a:latin typeface="Book Antiqua" pitchFamily="18" charset="0"/>
              </a:rPr>
              <a:t>   OR </a:t>
            </a:r>
          </a:p>
          <a:p>
            <a:pPr algn="ctr" eaLnBrk="1" hangingPunct="1">
              <a:lnSpc>
                <a:spcPct val="80000"/>
              </a:lnSpc>
              <a:buFont typeface="Wingdings" panose="05000000000000000000" pitchFamily="2" charset="2"/>
              <a:buNone/>
              <a:defRPr/>
            </a:pPr>
            <a:r>
              <a:rPr lang="en-US" b="1" dirty="0" smtClean="0">
                <a:solidFill>
                  <a:schemeClr val="tx2"/>
                </a:solidFill>
                <a:effectLst/>
                <a:latin typeface="Book Antiqua" pitchFamily="18" charset="0"/>
              </a:rPr>
              <a:t>    </a:t>
            </a:r>
            <a:r>
              <a:rPr lang="en-US" b="1" dirty="0" smtClean="0">
                <a:solidFill>
                  <a:schemeClr val="folHlink"/>
                </a:solidFill>
                <a:effectLst/>
                <a:latin typeface="Book Antiqua" pitchFamily="18" charset="0"/>
              </a:rPr>
              <a:t>THREE PLAIN</a:t>
            </a:r>
            <a:r>
              <a:rPr lang="en-US" b="1" dirty="0" smtClean="0">
                <a:solidFill>
                  <a:schemeClr val="tx2"/>
                </a:solidFill>
                <a:effectLst/>
                <a:latin typeface="Book Antiqua" pitchFamily="18" charset="0"/>
              </a:rPr>
              <a:t> ARTICULATOR:</a:t>
            </a:r>
            <a:endParaRPr lang="en-US" dirty="0" smtClean="0">
              <a:solidFill>
                <a:schemeClr val="tx2"/>
              </a:solidFill>
              <a:effectLst/>
              <a:latin typeface="Book Antiqua" pitchFamily="18" charset="0"/>
            </a:endParaRPr>
          </a:p>
          <a:p>
            <a:pPr eaLnBrk="1" hangingPunct="1">
              <a:lnSpc>
                <a:spcPct val="80000"/>
              </a:lnSpc>
              <a:defRPr/>
            </a:pPr>
            <a:r>
              <a:rPr lang="en-US" dirty="0" smtClean="0">
                <a:latin typeface="Book Antiqua" pitchFamily="18" charset="0"/>
              </a:rPr>
              <a:t> </a:t>
            </a:r>
            <a:r>
              <a:rPr lang="en-US" dirty="0" smtClean="0">
                <a:effectLst/>
                <a:latin typeface="Book Antiqua" pitchFamily="18" charset="0"/>
              </a:rPr>
              <a:t>This indicates the pin incisal point, the midline and the amount of labial inclination of the central incisors.</a:t>
            </a:r>
          </a:p>
          <a:p>
            <a:pPr eaLnBrk="1" hangingPunct="1">
              <a:lnSpc>
                <a:spcPct val="80000"/>
              </a:lnSpc>
              <a:defRPr/>
            </a:pPr>
            <a:endParaRPr lang="en-US" dirty="0" smtClean="0">
              <a:effectLst/>
              <a:latin typeface="Book Antiqua" pitchFamily="18" charset="0"/>
            </a:endParaRPr>
          </a:p>
          <a:p>
            <a:pPr eaLnBrk="1" hangingPunct="1">
              <a:lnSpc>
                <a:spcPct val="80000"/>
              </a:lnSpc>
              <a:defRPr/>
            </a:pPr>
            <a:r>
              <a:rPr lang="en-US" dirty="0" smtClean="0">
                <a:solidFill>
                  <a:schemeClr val="tx2"/>
                </a:solidFill>
                <a:effectLst/>
                <a:latin typeface="Book Antiqua" pitchFamily="18" charset="0"/>
              </a:rPr>
              <a:t>In the posterior segment in the central of the vertical supporting arms, there is a horizontal rod, which is used as an articulation guide for the occlusal plane. </a:t>
            </a:r>
          </a:p>
          <a:p>
            <a:pPr eaLnBrk="1" hangingPunct="1">
              <a:lnSpc>
                <a:spcPct val="80000"/>
              </a:lnSpc>
              <a:defRPr/>
            </a:pPr>
            <a:endParaRPr lang="en-US" dirty="0" smtClean="0">
              <a:effectLst/>
              <a:latin typeface="Book Antiqua" pitchFamily="18" charset="0"/>
            </a:endParaRPr>
          </a:p>
          <a:p>
            <a:pPr eaLnBrk="1" hangingPunct="1">
              <a:lnSpc>
                <a:spcPct val="80000"/>
              </a:lnSpc>
              <a:defRPr/>
            </a:pPr>
            <a:r>
              <a:rPr lang="en-US" dirty="0" smtClean="0">
                <a:effectLst/>
                <a:latin typeface="Book Antiqua" pitchFamily="18" charset="0"/>
              </a:rPr>
              <a:t>The condylar slot may be spring-loaded which will push the condylar rod into centric position.</a:t>
            </a:r>
            <a:r>
              <a:rPr lang="en-US" sz="3600" dirty="0">
                <a:latin typeface="Book Antiqua" pitchFamily="18" charset="0"/>
              </a:rPr>
              <a:t> </a:t>
            </a:r>
            <a:endParaRPr lang="en-US" dirty="0" smtClean="0">
              <a:solidFill>
                <a:srgbClr val="00FF99"/>
              </a:solidFill>
              <a:latin typeface="Book Antiqua" pitchFamily="18" charset="0"/>
            </a:endParaRPr>
          </a:p>
        </p:txBody>
      </p:sp>
    </p:spTree>
    <p:extLst>
      <p:ext uri="{BB962C8B-B14F-4D97-AF65-F5344CB8AC3E}">
        <p14:creationId xmlns:p14="http://schemas.microsoft.com/office/powerpoint/2010/main" val="1436503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body" idx="1"/>
          </p:nvPr>
        </p:nvSpPr>
        <p:spPr>
          <a:xfrm>
            <a:off x="488731" y="945931"/>
            <a:ext cx="11177752" cy="4398580"/>
          </a:xfrm>
        </p:spPr>
        <p:txBody>
          <a:bodyPr/>
          <a:lstStyle/>
          <a:p>
            <a:pPr algn="ctr" eaLnBrk="1" hangingPunct="1">
              <a:lnSpc>
                <a:spcPct val="90000"/>
              </a:lnSpc>
              <a:buFont typeface="Wingdings" panose="05000000000000000000" pitchFamily="2" charset="2"/>
              <a:buNone/>
              <a:defRPr/>
            </a:pPr>
            <a:r>
              <a:rPr lang="en-US" b="1" dirty="0" smtClean="0">
                <a:latin typeface="Book Antiqua" pitchFamily="18" charset="0"/>
              </a:rPr>
              <a:t> </a:t>
            </a:r>
            <a:r>
              <a:rPr lang="en-US" b="1" dirty="0" smtClean="0">
                <a:solidFill>
                  <a:schemeClr val="tx2"/>
                </a:solidFill>
                <a:effectLst/>
                <a:latin typeface="Book Antiqua" pitchFamily="18" charset="0"/>
              </a:rPr>
              <a:t>MEAN VALUE   OR </a:t>
            </a:r>
            <a:r>
              <a:rPr lang="en-US" b="1" dirty="0" smtClean="0">
                <a:effectLst/>
                <a:latin typeface="Book Antiqua" pitchFamily="18" charset="0"/>
              </a:rPr>
              <a:t>FIXED VALUE</a:t>
            </a:r>
            <a:r>
              <a:rPr lang="en-US" b="1" dirty="0" smtClean="0">
                <a:solidFill>
                  <a:schemeClr val="tx2"/>
                </a:solidFill>
                <a:effectLst/>
                <a:latin typeface="Book Antiqua" pitchFamily="18" charset="0"/>
              </a:rPr>
              <a:t>   OR </a:t>
            </a:r>
          </a:p>
          <a:p>
            <a:pPr algn="ctr" eaLnBrk="1" hangingPunct="1">
              <a:lnSpc>
                <a:spcPct val="90000"/>
              </a:lnSpc>
              <a:buFont typeface="Wingdings" panose="05000000000000000000" pitchFamily="2" charset="2"/>
              <a:buNone/>
              <a:defRPr/>
            </a:pPr>
            <a:r>
              <a:rPr lang="en-US" b="1" dirty="0" smtClean="0">
                <a:solidFill>
                  <a:schemeClr val="tx2"/>
                </a:solidFill>
                <a:effectLst/>
                <a:latin typeface="Book Antiqua" pitchFamily="18" charset="0"/>
              </a:rPr>
              <a:t>    </a:t>
            </a:r>
            <a:r>
              <a:rPr lang="en-US" b="1" dirty="0" smtClean="0">
                <a:solidFill>
                  <a:schemeClr val="folHlink"/>
                </a:solidFill>
                <a:effectLst/>
                <a:latin typeface="Book Antiqua" pitchFamily="18" charset="0"/>
              </a:rPr>
              <a:t>THREE PLAIN</a:t>
            </a:r>
            <a:r>
              <a:rPr lang="en-US" b="1" dirty="0" smtClean="0">
                <a:solidFill>
                  <a:schemeClr val="tx2"/>
                </a:solidFill>
                <a:effectLst/>
                <a:latin typeface="Book Antiqua" pitchFamily="18" charset="0"/>
              </a:rPr>
              <a:t> ARTICULATOR:</a:t>
            </a:r>
            <a:endParaRPr lang="en-US" dirty="0" smtClean="0">
              <a:solidFill>
                <a:schemeClr val="tx2"/>
              </a:solidFill>
              <a:effectLst/>
              <a:latin typeface="Book Antiqua" pitchFamily="18" charset="0"/>
            </a:endParaRPr>
          </a:p>
          <a:p>
            <a:pPr eaLnBrk="1" hangingPunct="1">
              <a:lnSpc>
                <a:spcPct val="90000"/>
              </a:lnSpc>
              <a:defRPr/>
            </a:pPr>
            <a:r>
              <a:rPr lang="en-US" dirty="0" smtClean="0">
                <a:latin typeface="Book Antiqua" pitchFamily="18" charset="0"/>
              </a:rPr>
              <a:t> </a:t>
            </a:r>
            <a:r>
              <a:rPr lang="en-US" dirty="0" smtClean="0">
                <a:solidFill>
                  <a:schemeClr val="hlink"/>
                </a:solidFill>
                <a:effectLst/>
                <a:latin typeface="Book Antiqua" pitchFamily="18" charset="0"/>
              </a:rPr>
              <a:t>The upper component is fixed to the condylar shaft by means of a screw, which can be removed to aid in waxing, carving and sealing.</a:t>
            </a:r>
            <a:r>
              <a:rPr lang="en-US" dirty="0" smtClean="0">
                <a:solidFill>
                  <a:schemeClr val="accent1"/>
                </a:solidFill>
                <a:effectLst/>
                <a:latin typeface="Book Antiqua" pitchFamily="18" charset="0"/>
              </a:rPr>
              <a:t> </a:t>
            </a:r>
          </a:p>
          <a:p>
            <a:pPr eaLnBrk="1" hangingPunct="1">
              <a:lnSpc>
                <a:spcPct val="90000"/>
              </a:lnSpc>
              <a:defRPr/>
            </a:pPr>
            <a:r>
              <a:rPr lang="en-US" dirty="0" smtClean="0">
                <a:effectLst/>
                <a:latin typeface="Book Antiqua" pitchFamily="18" charset="0"/>
              </a:rPr>
              <a:t>The position of the vertical pin can also be removed or changed by developing the occlusion &amp; for transferring the recorded jaw relations on to the articulator. </a:t>
            </a:r>
          </a:p>
          <a:p>
            <a:pPr eaLnBrk="1" hangingPunct="1">
              <a:lnSpc>
                <a:spcPct val="90000"/>
              </a:lnSpc>
              <a:defRPr/>
            </a:pPr>
            <a:r>
              <a:rPr lang="en-US" dirty="0" smtClean="0">
                <a:solidFill>
                  <a:schemeClr val="hlink"/>
                </a:solidFill>
                <a:effectLst/>
                <a:latin typeface="Book Antiqua" pitchFamily="18" charset="0"/>
              </a:rPr>
              <a:t>During teeth arrangement waxing and carving, the vertical incisal pin should rest on the incisal guidance table.</a:t>
            </a:r>
            <a:endParaRPr lang="en-US" dirty="0" smtClean="0">
              <a:solidFill>
                <a:srgbClr val="00FF99"/>
              </a:solidFill>
              <a:latin typeface="Book Antiqua" pitchFamily="18" charset="0"/>
            </a:endParaRPr>
          </a:p>
        </p:txBody>
      </p:sp>
    </p:spTree>
    <p:extLst>
      <p:ext uri="{BB962C8B-B14F-4D97-AF65-F5344CB8AC3E}">
        <p14:creationId xmlns:p14="http://schemas.microsoft.com/office/powerpoint/2010/main" val="2373445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599089" y="914400"/>
            <a:ext cx="11240813" cy="4303986"/>
          </a:xfrm>
        </p:spPr>
        <p:txBody>
          <a:bodyPr/>
          <a:lstStyle/>
          <a:p>
            <a:pPr algn="ctr" eaLnBrk="1" hangingPunct="1">
              <a:buFont typeface="Wingdings" panose="05000000000000000000" pitchFamily="2" charset="2"/>
              <a:buNone/>
              <a:defRPr/>
            </a:pPr>
            <a:r>
              <a:rPr lang="en-US" b="1" dirty="0" smtClean="0">
                <a:latin typeface="Book Antiqua" pitchFamily="18" charset="0"/>
              </a:rPr>
              <a:t> </a:t>
            </a:r>
            <a:r>
              <a:rPr lang="en-US" b="1" dirty="0" smtClean="0">
                <a:solidFill>
                  <a:schemeClr val="tx2"/>
                </a:solidFill>
                <a:effectLst/>
                <a:latin typeface="Book Antiqua" pitchFamily="18" charset="0"/>
              </a:rPr>
              <a:t>MEAN VALUE   OR </a:t>
            </a:r>
            <a:r>
              <a:rPr lang="en-US" b="1" dirty="0" smtClean="0">
                <a:effectLst/>
                <a:latin typeface="Book Antiqua" pitchFamily="18" charset="0"/>
              </a:rPr>
              <a:t>FIXED VALUE</a:t>
            </a:r>
            <a:r>
              <a:rPr lang="en-US" b="1" dirty="0" smtClean="0">
                <a:solidFill>
                  <a:schemeClr val="tx2"/>
                </a:solidFill>
                <a:effectLst/>
                <a:latin typeface="Book Antiqua" pitchFamily="18" charset="0"/>
              </a:rPr>
              <a:t>   OR </a:t>
            </a:r>
          </a:p>
          <a:p>
            <a:pPr algn="ctr" eaLnBrk="1" hangingPunct="1">
              <a:buFont typeface="Wingdings" panose="05000000000000000000" pitchFamily="2" charset="2"/>
              <a:buNone/>
              <a:defRPr/>
            </a:pPr>
            <a:r>
              <a:rPr lang="en-US" b="1" dirty="0" smtClean="0">
                <a:solidFill>
                  <a:schemeClr val="tx2"/>
                </a:solidFill>
                <a:effectLst/>
                <a:latin typeface="Book Antiqua" pitchFamily="18" charset="0"/>
              </a:rPr>
              <a:t>    </a:t>
            </a:r>
            <a:r>
              <a:rPr lang="en-US" b="1" dirty="0" smtClean="0">
                <a:solidFill>
                  <a:schemeClr val="folHlink"/>
                </a:solidFill>
                <a:effectLst/>
                <a:latin typeface="Book Antiqua" pitchFamily="18" charset="0"/>
              </a:rPr>
              <a:t>THREE PLAIN</a:t>
            </a:r>
            <a:r>
              <a:rPr lang="en-US" b="1" dirty="0" smtClean="0">
                <a:solidFill>
                  <a:schemeClr val="tx2"/>
                </a:solidFill>
                <a:effectLst/>
                <a:latin typeface="Book Antiqua" pitchFamily="18" charset="0"/>
              </a:rPr>
              <a:t> ARTICULATOR:</a:t>
            </a:r>
            <a:endParaRPr lang="en-US" dirty="0" smtClean="0">
              <a:solidFill>
                <a:schemeClr val="tx2"/>
              </a:solidFill>
              <a:effectLst/>
              <a:latin typeface="Book Antiqua" pitchFamily="18" charset="0"/>
            </a:endParaRPr>
          </a:p>
          <a:p>
            <a:pPr eaLnBrk="1" hangingPunct="1">
              <a:defRPr/>
            </a:pPr>
            <a:r>
              <a:rPr lang="en-US" dirty="0" smtClean="0">
                <a:latin typeface="Book Antiqua" pitchFamily="18" charset="0"/>
              </a:rPr>
              <a:t> </a:t>
            </a:r>
            <a:r>
              <a:rPr lang="en-US" dirty="0" smtClean="0">
                <a:effectLst/>
                <a:latin typeface="Book Antiqua" pitchFamily="18" charset="0"/>
              </a:rPr>
              <a:t>The upper limit of the rod should be at the level of upper component for maintaining the vertical distance. </a:t>
            </a:r>
          </a:p>
          <a:p>
            <a:pPr eaLnBrk="1" hangingPunct="1">
              <a:defRPr/>
            </a:pPr>
            <a:r>
              <a:rPr lang="en-US" dirty="0" smtClean="0">
                <a:solidFill>
                  <a:schemeClr val="hlink"/>
                </a:solidFill>
                <a:effectLst/>
                <a:latin typeface="Book Antiqua" pitchFamily="18" charset="0"/>
              </a:rPr>
              <a:t>The incisal guidance table has an inclination of 5 degrees to the horizontal plane in all directions.</a:t>
            </a:r>
          </a:p>
          <a:p>
            <a:pPr eaLnBrk="1" hangingPunct="1">
              <a:defRPr/>
            </a:pPr>
            <a:r>
              <a:rPr lang="en-US" dirty="0" smtClean="0">
                <a:effectLst/>
                <a:latin typeface="Book Antiqua" pitchFamily="18" charset="0"/>
              </a:rPr>
              <a:t> The distance between the center of the condylar shaft and mid incisal pin is again 110mm.</a:t>
            </a:r>
            <a:endParaRPr lang="en-US" dirty="0" smtClean="0">
              <a:solidFill>
                <a:srgbClr val="00FF99"/>
              </a:solidFill>
              <a:latin typeface="Book Antiqua" pitchFamily="18" charset="0"/>
            </a:endParaRPr>
          </a:p>
        </p:txBody>
      </p:sp>
    </p:spTree>
    <p:extLst>
      <p:ext uri="{BB962C8B-B14F-4D97-AF65-F5344CB8AC3E}">
        <p14:creationId xmlns:p14="http://schemas.microsoft.com/office/powerpoint/2010/main" val="3632780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504497" y="930166"/>
            <a:ext cx="11130455" cy="5486400"/>
          </a:xfrm>
        </p:spPr>
        <p:txBody>
          <a:bodyPr>
            <a:normAutofit lnSpcReduction="10000"/>
          </a:bodyPr>
          <a:lstStyle/>
          <a:p>
            <a:pPr algn="ctr" eaLnBrk="1" hangingPunct="1">
              <a:lnSpc>
                <a:spcPct val="80000"/>
              </a:lnSpc>
              <a:buFont typeface="Wingdings" panose="05000000000000000000" pitchFamily="2" charset="2"/>
              <a:buNone/>
              <a:defRPr/>
            </a:pPr>
            <a:r>
              <a:rPr lang="en-US" b="1" dirty="0">
                <a:solidFill>
                  <a:srgbClr val="FF0000"/>
                </a:solidFill>
                <a:latin typeface="Book Antiqua" pitchFamily="18" charset="0"/>
              </a:rPr>
              <a:t>ORIENTATION AND SECURING </a:t>
            </a:r>
            <a:endParaRPr lang="en-US" b="1" dirty="0" smtClean="0">
              <a:solidFill>
                <a:srgbClr val="FF0000"/>
              </a:solidFill>
              <a:latin typeface="Book Antiqua" pitchFamily="18" charset="0"/>
            </a:endParaRPr>
          </a:p>
          <a:p>
            <a:pPr algn="ctr" eaLnBrk="1" hangingPunct="1">
              <a:lnSpc>
                <a:spcPct val="80000"/>
              </a:lnSpc>
              <a:buFont typeface="Wingdings" panose="05000000000000000000" pitchFamily="2" charset="2"/>
              <a:buNone/>
              <a:defRPr/>
            </a:pPr>
            <a:r>
              <a:rPr lang="en-US" b="1" dirty="0" smtClean="0">
                <a:solidFill>
                  <a:srgbClr val="FF0000"/>
                </a:solidFill>
                <a:latin typeface="Book Antiqua" pitchFamily="18" charset="0"/>
              </a:rPr>
              <a:t>THE </a:t>
            </a:r>
            <a:r>
              <a:rPr lang="en-US" b="1" dirty="0">
                <a:solidFill>
                  <a:srgbClr val="FF0000"/>
                </a:solidFill>
                <a:latin typeface="Book Antiqua" pitchFamily="18" charset="0"/>
              </a:rPr>
              <a:t>JAW RELATION RECORD TO THE ARTICULATOR</a:t>
            </a:r>
          </a:p>
          <a:p>
            <a:pPr algn="ctr" eaLnBrk="1" hangingPunct="1">
              <a:lnSpc>
                <a:spcPct val="80000"/>
              </a:lnSpc>
              <a:buFont typeface="Wingdings" panose="05000000000000000000" pitchFamily="2" charset="2"/>
              <a:buNone/>
              <a:defRPr/>
            </a:pPr>
            <a:endParaRPr lang="en-US" dirty="0">
              <a:latin typeface="Book Antiqua" pitchFamily="18" charset="0"/>
            </a:endParaRPr>
          </a:p>
          <a:p>
            <a:pPr eaLnBrk="1" hangingPunct="1">
              <a:lnSpc>
                <a:spcPct val="80000"/>
              </a:lnSpc>
              <a:defRPr/>
            </a:pPr>
            <a:r>
              <a:rPr lang="en-US" dirty="0" smtClean="0">
                <a:latin typeface="Book Antiqua" pitchFamily="18" charset="0"/>
              </a:rPr>
              <a:t>Instruments and materials required:</a:t>
            </a:r>
          </a:p>
          <a:p>
            <a:pPr eaLnBrk="1" hangingPunct="1">
              <a:lnSpc>
                <a:spcPct val="80000"/>
              </a:lnSpc>
              <a:buFont typeface="Wingdings" panose="05000000000000000000" pitchFamily="2" charset="2"/>
              <a:buNone/>
              <a:defRPr/>
            </a:pPr>
            <a:endParaRPr lang="en-US" dirty="0" smtClean="0">
              <a:latin typeface="Book Antiqua" pitchFamily="18" charset="0"/>
            </a:endParaRPr>
          </a:p>
          <a:p>
            <a:pPr eaLnBrk="1" hangingPunct="1">
              <a:lnSpc>
                <a:spcPct val="80000"/>
              </a:lnSpc>
              <a:defRPr/>
            </a:pPr>
            <a:r>
              <a:rPr lang="en-US" dirty="0" smtClean="0">
                <a:latin typeface="Book Antiqua" pitchFamily="18" charset="0"/>
              </a:rPr>
              <a:t>Rubber bowl                            Plaster spatula</a:t>
            </a:r>
          </a:p>
          <a:p>
            <a:pPr eaLnBrk="1" hangingPunct="1">
              <a:lnSpc>
                <a:spcPct val="80000"/>
              </a:lnSpc>
              <a:defRPr/>
            </a:pPr>
            <a:r>
              <a:rPr lang="en-US" dirty="0" smtClean="0">
                <a:latin typeface="Book Antiqua" pitchFamily="18" charset="0"/>
              </a:rPr>
              <a:t>Plaster knife                             Wax knife</a:t>
            </a:r>
          </a:p>
          <a:p>
            <a:pPr eaLnBrk="1" hangingPunct="1">
              <a:lnSpc>
                <a:spcPct val="80000"/>
              </a:lnSpc>
              <a:defRPr/>
            </a:pPr>
            <a:r>
              <a:rPr lang="en-US" dirty="0" smtClean="0">
                <a:latin typeface="Book Antiqua" pitchFamily="18" charset="0"/>
              </a:rPr>
              <a:t>Twine                                        Dental Plaster</a:t>
            </a:r>
          </a:p>
          <a:p>
            <a:pPr eaLnBrk="1" hangingPunct="1">
              <a:lnSpc>
                <a:spcPct val="80000"/>
              </a:lnSpc>
              <a:defRPr/>
            </a:pPr>
            <a:r>
              <a:rPr lang="en-US" dirty="0" smtClean="0">
                <a:latin typeface="Book Antiqua" pitchFamily="18" charset="0"/>
              </a:rPr>
              <a:t>Petroleum jelly                         Sticky wax</a:t>
            </a:r>
          </a:p>
          <a:p>
            <a:pPr eaLnBrk="1" hangingPunct="1">
              <a:lnSpc>
                <a:spcPct val="80000"/>
              </a:lnSpc>
              <a:defRPr/>
            </a:pPr>
            <a:r>
              <a:rPr lang="en-US" dirty="0" smtClean="0">
                <a:latin typeface="Book Antiqua" pitchFamily="18" charset="0"/>
              </a:rPr>
              <a:t>Carding wax                             Pencil</a:t>
            </a:r>
          </a:p>
          <a:p>
            <a:pPr eaLnBrk="1" hangingPunct="1">
              <a:lnSpc>
                <a:spcPct val="80000"/>
              </a:lnSpc>
              <a:defRPr/>
            </a:pPr>
            <a:r>
              <a:rPr lang="en-US" dirty="0" smtClean="0">
                <a:latin typeface="Book Antiqua" pitchFamily="18" charset="0"/>
              </a:rPr>
              <a:t>Mean-value articulator</a:t>
            </a:r>
          </a:p>
          <a:p>
            <a:pPr eaLnBrk="1" hangingPunct="1">
              <a:lnSpc>
                <a:spcPct val="80000"/>
              </a:lnSpc>
              <a:defRPr/>
            </a:pPr>
            <a:r>
              <a:rPr lang="en-US" dirty="0" smtClean="0">
                <a:latin typeface="Book Antiqua" pitchFamily="18" charset="0"/>
              </a:rPr>
              <a:t>Maxillary and mandibular occlusal rims on the master cast</a:t>
            </a:r>
          </a:p>
        </p:txBody>
      </p:sp>
    </p:spTree>
    <p:extLst>
      <p:ext uri="{BB962C8B-B14F-4D97-AF65-F5344CB8AC3E}">
        <p14:creationId xmlns:p14="http://schemas.microsoft.com/office/powerpoint/2010/main" val="3408880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583324" y="851338"/>
            <a:ext cx="11098924" cy="4981903"/>
          </a:xfrm>
        </p:spPr>
        <p:txBody>
          <a:bodyPr/>
          <a:lstStyle/>
          <a:p>
            <a:pPr eaLnBrk="1" hangingPunct="1">
              <a:lnSpc>
                <a:spcPct val="80000"/>
              </a:lnSpc>
              <a:buFont typeface="Wingdings" panose="05000000000000000000" pitchFamily="2" charset="2"/>
              <a:buNone/>
              <a:defRPr/>
            </a:pPr>
            <a:r>
              <a:rPr lang="en-US" b="1" dirty="0">
                <a:latin typeface="Book Antiqua" pitchFamily="18" charset="0"/>
              </a:rPr>
              <a:t> PROCEDURE:</a:t>
            </a:r>
          </a:p>
          <a:p>
            <a:pPr eaLnBrk="1" hangingPunct="1">
              <a:lnSpc>
                <a:spcPct val="80000"/>
              </a:lnSpc>
              <a:buFont typeface="Wingdings" panose="05000000000000000000" pitchFamily="2" charset="2"/>
              <a:buNone/>
              <a:defRPr/>
            </a:pPr>
            <a:endParaRPr lang="en-US" dirty="0">
              <a:latin typeface="Book Antiqua" pitchFamily="18" charset="0"/>
            </a:endParaRPr>
          </a:p>
          <a:p>
            <a:pPr eaLnBrk="1" hangingPunct="1">
              <a:lnSpc>
                <a:spcPct val="80000"/>
              </a:lnSpc>
              <a:defRPr/>
            </a:pPr>
            <a:r>
              <a:rPr lang="en-US" dirty="0">
                <a:latin typeface="Book Antiqua" pitchFamily="18" charset="0"/>
              </a:rPr>
              <a:t>Prepare three ‘V’ shaped notches   on the base of the cast (Keying).</a:t>
            </a:r>
          </a:p>
          <a:p>
            <a:pPr eaLnBrk="1" hangingPunct="1">
              <a:lnSpc>
                <a:spcPct val="80000"/>
              </a:lnSpc>
              <a:defRPr/>
            </a:pPr>
            <a:r>
              <a:rPr lang="en-US" dirty="0">
                <a:latin typeface="Book Antiqua" pitchFamily="18" charset="0"/>
              </a:rPr>
              <a:t> The ‘V’ notches are made at the thickest position of the cast. </a:t>
            </a:r>
          </a:p>
          <a:p>
            <a:pPr eaLnBrk="1" hangingPunct="1">
              <a:lnSpc>
                <a:spcPct val="80000"/>
              </a:lnSpc>
              <a:defRPr/>
            </a:pPr>
            <a:r>
              <a:rPr lang="en-US" dirty="0">
                <a:latin typeface="Book Antiqua" pitchFamily="18" charset="0"/>
              </a:rPr>
              <a:t>The notch should be broad, shallow and sharp.</a:t>
            </a:r>
          </a:p>
          <a:p>
            <a:pPr eaLnBrk="1" hangingPunct="1">
              <a:lnSpc>
                <a:spcPct val="80000"/>
              </a:lnSpc>
              <a:defRPr/>
            </a:pPr>
            <a:endParaRPr lang="en-US" dirty="0">
              <a:latin typeface="Book Antiqua" pitchFamily="18" charset="0"/>
            </a:endParaRPr>
          </a:p>
          <a:p>
            <a:pPr eaLnBrk="1" hangingPunct="1">
              <a:lnSpc>
                <a:spcPct val="80000"/>
              </a:lnSpc>
              <a:defRPr/>
            </a:pPr>
            <a:r>
              <a:rPr lang="en-US" dirty="0">
                <a:latin typeface="Book Antiqua" pitchFamily="18" charset="0"/>
              </a:rPr>
              <a:t>Seal the occlusal rims in proper jaw relations (Note the jaw relations are recorded on a patient using occlusal rims)</a:t>
            </a:r>
          </a:p>
          <a:p>
            <a:pPr eaLnBrk="1" hangingPunct="1">
              <a:lnSpc>
                <a:spcPct val="80000"/>
              </a:lnSpc>
              <a:buFont typeface="Wingdings" panose="05000000000000000000" pitchFamily="2" charset="2"/>
              <a:buNone/>
              <a:defRPr/>
            </a:pPr>
            <a:endParaRPr lang="en-US" dirty="0">
              <a:latin typeface="Book Antiqua" pitchFamily="18" charset="0"/>
            </a:endParaRPr>
          </a:p>
          <a:p>
            <a:pPr eaLnBrk="1" hangingPunct="1">
              <a:lnSpc>
                <a:spcPct val="80000"/>
              </a:lnSpc>
              <a:defRPr/>
            </a:pPr>
            <a:r>
              <a:rPr lang="en-US" dirty="0">
                <a:latin typeface="Book Antiqua" pitchFamily="18" charset="0"/>
              </a:rPr>
              <a:t>Apply thin layer of petroleum jelly to the base of the cast.</a:t>
            </a:r>
          </a:p>
        </p:txBody>
      </p:sp>
    </p:spTree>
    <p:extLst>
      <p:ext uri="{BB962C8B-B14F-4D97-AF65-F5344CB8AC3E}">
        <p14:creationId xmlns:p14="http://schemas.microsoft.com/office/powerpoint/2010/main" val="3847325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409903" y="993227"/>
            <a:ext cx="11414235" cy="5281449"/>
          </a:xfrm>
        </p:spPr>
        <p:txBody>
          <a:bodyPr/>
          <a:lstStyle/>
          <a:p>
            <a:pPr eaLnBrk="1" hangingPunct="1">
              <a:lnSpc>
                <a:spcPct val="110000"/>
              </a:lnSpc>
              <a:buFont typeface="Wingdings" panose="05000000000000000000" pitchFamily="2" charset="2"/>
              <a:buNone/>
              <a:defRPr/>
            </a:pPr>
            <a:r>
              <a:rPr lang="en-US" b="1" dirty="0">
                <a:latin typeface="Book Antiqua" pitchFamily="18" charset="0"/>
              </a:rPr>
              <a:t> PROCEDURE:</a:t>
            </a:r>
            <a:endParaRPr lang="en-US" dirty="0">
              <a:latin typeface="Book Antiqua" pitchFamily="18" charset="0"/>
            </a:endParaRPr>
          </a:p>
          <a:p>
            <a:pPr eaLnBrk="1" hangingPunct="1">
              <a:lnSpc>
                <a:spcPct val="110000"/>
              </a:lnSpc>
              <a:buFont typeface="Wingdings" panose="05000000000000000000" pitchFamily="2" charset="2"/>
              <a:buNone/>
              <a:defRPr/>
            </a:pPr>
            <a:r>
              <a:rPr lang="en-US" dirty="0">
                <a:latin typeface="Book Antiqua" pitchFamily="18" charset="0"/>
              </a:rPr>
              <a:t>See the jaw relations record to the respective cast using sticky wax.</a:t>
            </a:r>
          </a:p>
          <a:p>
            <a:pPr eaLnBrk="1" hangingPunct="1">
              <a:lnSpc>
                <a:spcPct val="110000"/>
              </a:lnSpc>
              <a:buFont typeface="Wingdings" panose="05000000000000000000" pitchFamily="2" charset="2"/>
              <a:buNone/>
              <a:defRPr/>
            </a:pPr>
            <a:endParaRPr lang="en-US" dirty="0">
              <a:latin typeface="Book Antiqua" pitchFamily="18" charset="0"/>
            </a:endParaRPr>
          </a:p>
          <a:p>
            <a:pPr eaLnBrk="1" hangingPunct="1">
              <a:lnSpc>
                <a:spcPct val="110000"/>
              </a:lnSpc>
              <a:defRPr/>
            </a:pPr>
            <a:r>
              <a:rPr lang="en-US" dirty="0">
                <a:latin typeface="Book Antiqua" pitchFamily="18" charset="0"/>
              </a:rPr>
              <a:t>Prepare the articulator.</a:t>
            </a:r>
          </a:p>
          <a:p>
            <a:pPr eaLnBrk="1" hangingPunct="1">
              <a:lnSpc>
                <a:spcPct val="110000"/>
              </a:lnSpc>
              <a:defRPr/>
            </a:pPr>
            <a:r>
              <a:rPr lang="en-US" dirty="0">
                <a:latin typeface="Book Antiqua" pitchFamily="18" charset="0"/>
              </a:rPr>
              <a:t> Check the following.</a:t>
            </a:r>
          </a:p>
          <a:p>
            <a:pPr lvl="1" eaLnBrk="1" hangingPunct="1">
              <a:lnSpc>
                <a:spcPct val="110000"/>
              </a:lnSpc>
              <a:defRPr/>
            </a:pPr>
            <a:r>
              <a:rPr lang="en-US" dirty="0" smtClean="0">
                <a:latin typeface="Book Antiqua" pitchFamily="18" charset="0"/>
              </a:rPr>
              <a:t>Condylar element s are in centric position</a:t>
            </a:r>
          </a:p>
          <a:p>
            <a:pPr lvl="1" eaLnBrk="1" hangingPunct="1">
              <a:lnSpc>
                <a:spcPct val="110000"/>
              </a:lnSpc>
              <a:defRPr/>
            </a:pPr>
            <a:r>
              <a:rPr lang="en-US" dirty="0" smtClean="0">
                <a:latin typeface="Book Antiqua" pitchFamily="18" charset="0"/>
              </a:rPr>
              <a:t>The incisal guide pin is in flush with the upper member and the locking screw is tight</a:t>
            </a:r>
          </a:p>
          <a:p>
            <a:pPr lvl="1" eaLnBrk="1" hangingPunct="1">
              <a:lnSpc>
                <a:spcPct val="110000"/>
              </a:lnSpc>
              <a:defRPr/>
            </a:pPr>
            <a:r>
              <a:rPr lang="en-US" dirty="0" smtClean="0">
                <a:latin typeface="Book Antiqua" pitchFamily="18" charset="0"/>
              </a:rPr>
              <a:t>The incisal guide pin is in contact with the incisal plane table.</a:t>
            </a:r>
          </a:p>
        </p:txBody>
      </p:sp>
    </p:spTree>
    <p:extLst>
      <p:ext uri="{BB962C8B-B14F-4D97-AF65-F5344CB8AC3E}">
        <p14:creationId xmlns:p14="http://schemas.microsoft.com/office/powerpoint/2010/main" val="1469182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942</Words>
  <Application>Microsoft Office PowerPoint</Application>
  <PresentationFormat>Widescreen</PresentationFormat>
  <Paragraphs>114</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Book Antiqua</vt:lpstr>
      <vt:lpstr>Calibri</vt:lpstr>
      <vt:lpstr>Calibri Light</vt:lpstr>
      <vt:lpstr>Times New Roman</vt:lpstr>
      <vt:lpstr>Wingdings</vt:lpstr>
      <vt:lpstr>Office Theme</vt:lpstr>
      <vt:lpstr>Photo Editor Photo</vt:lpstr>
      <vt:lpstr>PowerPoint Presentation</vt:lpstr>
      <vt:lpstr>Specific learning Objectives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TAKE HOME MESSEGE</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6</cp:revision>
  <dcterms:created xsi:type="dcterms:W3CDTF">2023-02-21T21:26:15Z</dcterms:created>
  <dcterms:modified xsi:type="dcterms:W3CDTF">2023-03-22T10:27:53Z</dcterms:modified>
</cp:coreProperties>
</file>